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Mono Light"/>
      <p:regular r:id="rId46"/>
      <p:bold r:id="rId47"/>
      <p:italic r:id="rId48"/>
      <p:boldItalic r:id="rId49"/>
    </p:embeddedFont>
    <p:embeddedFont>
      <p:font typeface="Google Sans"/>
      <p:regular r:id="rId50"/>
      <p:bold r:id="rId51"/>
      <p:italic r:id="rId52"/>
      <p:boldItalic r:id="rId53"/>
    </p:embeddedFont>
    <p:embeddedFont>
      <p:font typeface="Google Sans Medium"/>
      <p:regular r:id="rId54"/>
      <p:bold r:id="rId55"/>
      <p:italic r:id="rId56"/>
      <p:boldItalic r:id="rId57"/>
    </p:embeddedFont>
    <p:embeddedFont>
      <p:font typeface="Helvetica Neue"/>
      <p:regular r:id="rId58"/>
      <p:bold r:id="rId59"/>
      <p:italic r:id="rId60"/>
      <p:boldItalic r:id="rId61"/>
    </p:embeddedFont>
    <p:embeddedFont>
      <p:font typeface="Roboto Mon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8A6688-FE92-42F4-826C-6799229E929A}">
  <a:tblStyle styleId="{518A6688-FE92-42F4-826C-6799229E92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MonoLight-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onoLight-italic.fntdata"/><Relationship Id="rId47" Type="http://schemas.openxmlformats.org/officeDocument/2006/relationships/font" Target="fonts/RobotoMonoLight-bold.fntdata"/><Relationship Id="rId49" Type="http://schemas.openxmlformats.org/officeDocument/2006/relationships/font" Target="fonts/RobotoMon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regular.fntdata"/><Relationship Id="rId61" Type="http://schemas.openxmlformats.org/officeDocument/2006/relationships/font" Target="fonts/HelveticaNeue-boldItalic.fntdata"/><Relationship Id="rId20" Type="http://schemas.openxmlformats.org/officeDocument/2006/relationships/slide" Target="slides/slide14.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RobotoMon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bold.fntdata"/><Relationship Id="rId50" Type="http://schemas.openxmlformats.org/officeDocument/2006/relationships/font" Target="fonts/GoogleSans-regular.fntdata"/><Relationship Id="rId53" Type="http://schemas.openxmlformats.org/officeDocument/2006/relationships/font" Target="fonts/GoogleSans-boldItalic.fntdata"/><Relationship Id="rId52" Type="http://schemas.openxmlformats.org/officeDocument/2006/relationships/font" Target="fonts/GoogleSans-italic.fntdata"/><Relationship Id="rId11" Type="http://schemas.openxmlformats.org/officeDocument/2006/relationships/slide" Target="slides/slide5.xml"/><Relationship Id="rId55" Type="http://schemas.openxmlformats.org/officeDocument/2006/relationships/font" Target="fonts/GoogleSansMedium-bold.fntdata"/><Relationship Id="rId10" Type="http://schemas.openxmlformats.org/officeDocument/2006/relationships/slide" Target="slides/slide4.xml"/><Relationship Id="rId54" Type="http://schemas.openxmlformats.org/officeDocument/2006/relationships/font" Target="fonts/GoogleSansMedium-regular.fntdata"/><Relationship Id="rId13" Type="http://schemas.openxmlformats.org/officeDocument/2006/relationships/slide" Target="slides/slide7.xml"/><Relationship Id="rId57" Type="http://schemas.openxmlformats.org/officeDocument/2006/relationships/font" Target="fonts/GoogleSansMedium-boldItalic.fntdata"/><Relationship Id="rId12" Type="http://schemas.openxmlformats.org/officeDocument/2006/relationships/slide" Target="slides/slide6.xml"/><Relationship Id="rId56" Type="http://schemas.openxmlformats.org/officeDocument/2006/relationships/font" Target="fonts/GoogleSansMedium-italic.fntdata"/><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bea7702fe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bea7702fe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709969a7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709969a7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709969a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709969a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709969a70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709969a70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709969a7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709969a7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709969a70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709969a70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bea7702fe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bea7702fe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bea7702fe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bea7702f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bea7702fe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bea7702fe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709969a70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709969a70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709969a7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709969a7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709969a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709969a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bea7702f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bea7702f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709969a7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709969a7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bea7702fe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bea7702f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709969a7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709969a7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bea7702fe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bea7702fe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709969a70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709969a70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8720ad37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8720ad37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709969a70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709969a70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709969a70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0709969a70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709969a7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709969a7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709969a70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0709969a70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709969a70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709969a70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8720ad37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8720ad37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8720ad37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8720ad37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709969a70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0709969a70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709969a70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709969a70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709969a70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709969a70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0709969a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0709969a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fbea7702fe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fbea7702fe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8720ad375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8720ad375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bea7702fe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bea7702fe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bea7702fe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bea7702fe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bea7702fe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fbea7702fe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709969a7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709969a7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bea7702fe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bea7702fe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709969a7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709969a7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lk 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18950" y="1270625"/>
            <a:ext cx="4118100" cy="15636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rgbClr val="202124"/>
              </a:buClr>
              <a:buSzPts val="2400"/>
              <a:buFont typeface="Roboto Mono Light"/>
              <a:buNone/>
              <a:defRPr sz="2400">
                <a:solidFill>
                  <a:srgbClr val="202124"/>
                </a:solidFill>
                <a:latin typeface="Roboto Mono Light"/>
                <a:ea typeface="Roboto Mono Light"/>
                <a:cs typeface="Roboto Mono Light"/>
                <a:sym typeface="Roboto Mono Light"/>
              </a:defRPr>
            </a:lvl1pPr>
            <a:lvl2pPr lvl="1">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2pPr>
            <a:lvl3pPr lvl="2">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3pPr>
            <a:lvl4pPr lvl="3">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4pPr>
            <a:lvl5pPr lvl="4">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5pPr>
            <a:lvl6pPr lvl="5">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6pPr>
            <a:lvl7pPr lvl="6">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7pPr>
            <a:lvl8pPr lvl="7">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8pPr>
            <a:lvl9pPr lvl="8">
              <a:lnSpc>
                <a:spcPct val="115000"/>
              </a:lnSpc>
              <a:spcBef>
                <a:spcPts val="0"/>
              </a:spcBef>
              <a:spcAft>
                <a:spcPts val="0"/>
              </a:spcAft>
              <a:buClr>
                <a:srgbClr val="202124"/>
              </a:buClr>
              <a:buSzPts val="5200"/>
              <a:buFont typeface="Roboto Mono Light"/>
              <a:buNone/>
              <a:defRPr sz="5200">
                <a:solidFill>
                  <a:srgbClr val="202124"/>
                </a:solidFill>
                <a:latin typeface="Roboto Mono Light"/>
                <a:ea typeface="Roboto Mono Light"/>
                <a:cs typeface="Roboto Mono Light"/>
                <a:sym typeface="Roboto Mono Light"/>
              </a:defRPr>
            </a:lvl9pPr>
          </a:lstStyle>
          <a:p/>
        </p:txBody>
      </p:sp>
      <p:sp>
        <p:nvSpPr>
          <p:cNvPr id="11" name="Google Shape;11;p2"/>
          <p:cNvSpPr txBox="1"/>
          <p:nvPr>
            <p:ph idx="1" type="subTitle"/>
          </p:nvPr>
        </p:nvSpPr>
        <p:spPr>
          <a:xfrm>
            <a:off x="918950" y="3502375"/>
            <a:ext cx="4118100" cy="510900"/>
          </a:xfrm>
          <a:prstGeom prst="rect">
            <a:avLst/>
          </a:prstGeom>
        </p:spPr>
        <p:txBody>
          <a:bodyPr anchorCtr="0" anchor="t" bIns="0" lIns="0" spcFirstLastPara="1" rIns="0" wrap="square" tIns="0">
            <a:normAutofit/>
          </a:bodyPr>
          <a:lstStyle>
            <a:lvl1pPr lvl="0">
              <a:lnSpc>
                <a:spcPct val="115000"/>
              </a:lnSpc>
              <a:spcBef>
                <a:spcPts val="0"/>
              </a:spcBef>
              <a:spcAft>
                <a:spcPts val="0"/>
              </a:spcAft>
              <a:buClr>
                <a:srgbClr val="5F6368"/>
              </a:buClr>
              <a:buSzPts val="1400"/>
              <a:buNone/>
              <a:defRPr sz="1400">
                <a:solidFill>
                  <a:srgbClr val="5F6368"/>
                </a:solidFill>
              </a:defRPr>
            </a:lvl1pPr>
            <a:lvl2pPr lvl="1">
              <a:lnSpc>
                <a:spcPct val="115000"/>
              </a:lnSpc>
              <a:spcBef>
                <a:spcPts val="0"/>
              </a:spcBef>
              <a:spcAft>
                <a:spcPts val="0"/>
              </a:spcAft>
              <a:buSzPts val="1200"/>
              <a:buNone/>
              <a:defRPr sz="1200"/>
            </a:lvl2pPr>
            <a:lvl3pPr lvl="2">
              <a:lnSpc>
                <a:spcPct val="115000"/>
              </a:lnSpc>
              <a:spcBef>
                <a:spcPts val="0"/>
              </a:spcBef>
              <a:spcAft>
                <a:spcPts val="0"/>
              </a:spcAft>
              <a:buSzPts val="1200"/>
              <a:buNone/>
              <a:defRPr sz="1200"/>
            </a:lvl3pPr>
            <a:lvl4pPr lvl="3">
              <a:lnSpc>
                <a:spcPct val="115000"/>
              </a:lnSpc>
              <a:spcBef>
                <a:spcPts val="0"/>
              </a:spcBef>
              <a:spcAft>
                <a:spcPts val="0"/>
              </a:spcAft>
              <a:buSzPts val="1200"/>
              <a:buNone/>
              <a:defRPr sz="1200"/>
            </a:lvl4pPr>
            <a:lvl5pPr lvl="4">
              <a:lnSpc>
                <a:spcPct val="115000"/>
              </a:lnSpc>
              <a:spcBef>
                <a:spcPts val="0"/>
              </a:spcBef>
              <a:spcAft>
                <a:spcPts val="0"/>
              </a:spcAft>
              <a:buSzPts val="1200"/>
              <a:buNone/>
              <a:defRPr sz="1200"/>
            </a:lvl5pPr>
            <a:lvl6pPr lvl="5">
              <a:lnSpc>
                <a:spcPct val="115000"/>
              </a:lnSpc>
              <a:spcBef>
                <a:spcPts val="0"/>
              </a:spcBef>
              <a:spcAft>
                <a:spcPts val="0"/>
              </a:spcAft>
              <a:buSzPts val="1200"/>
              <a:buNone/>
              <a:defRPr sz="1200"/>
            </a:lvl6pPr>
            <a:lvl7pPr lvl="6">
              <a:lnSpc>
                <a:spcPct val="115000"/>
              </a:lnSpc>
              <a:spcBef>
                <a:spcPts val="0"/>
              </a:spcBef>
              <a:spcAft>
                <a:spcPts val="0"/>
              </a:spcAft>
              <a:buSzPts val="1200"/>
              <a:buNone/>
              <a:defRPr sz="1200"/>
            </a:lvl7pPr>
            <a:lvl8pPr lvl="7">
              <a:lnSpc>
                <a:spcPct val="115000"/>
              </a:lnSpc>
              <a:spcBef>
                <a:spcPts val="0"/>
              </a:spcBef>
              <a:spcAft>
                <a:spcPts val="0"/>
              </a:spcAft>
              <a:buSzPts val="1200"/>
              <a:buNone/>
              <a:defRPr sz="1200"/>
            </a:lvl8pPr>
            <a:lvl9pPr lvl="8">
              <a:lnSpc>
                <a:spcPct val="115000"/>
              </a:lnSpc>
              <a:spcBef>
                <a:spcPts val="0"/>
              </a:spcBef>
              <a:spcAft>
                <a:spcPts val="0"/>
              </a:spcAft>
              <a:buSzPts val="1200"/>
              <a:buNone/>
              <a:defRPr sz="12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47" name="Shape 47"/>
        <p:cNvGrpSpPr/>
        <p:nvPr/>
      </p:nvGrpSpPr>
      <p:grpSpPr>
        <a:xfrm>
          <a:off x="0" y="0"/>
          <a:ext cx="0" cy="0"/>
          <a:chOff x="0" y="0"/>
          <a:chExt cx="0" cy="0"/>
        </a:xfrm>
      </p:grpSpPr>
      <p:sp>
        <p:nvSpPr>
          <p:cNvPr id="48" name="Google Shape;48;p11"/>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
        <p:nvSpPr>
          <p:cNvPr id="50" name="Google Shape;50;p11"/>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9000"/>
              <a:buFont typeface="Roboto Mono Light"/>
              <a:buNone/>
              <a:defRPr sz="9000">
                <a:solidFill>
                  <a:srgbClr val="202124"/>
                </a:solidFill>
                <a:latin typeface="Roboto Mono Light"/>
                <a:ea typeface="Roboto Mono Light"/>
                <a:cs typeface="Roboto Mono Light"/>
                <a:sym typeface="Roboto Mono Light"/>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1" name="Google Shape;51;p11"/>
          <p:cNvSpPr txBox="1"/>
          <p:nvPr>
            <p:ph idx="2" type="title"/>
          </p:nvPr>
        </p:nvSpPr>
        <p:spPr>
          <a:xfrm>
            <a:off x="311700" y="1257225"/>
            <a:ext cx="3706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sp>
        <p:nvSpPr>
          <p:cNvPr id="52" name="Google Shape;52;p11"/>
          <p:cNvSpPr txBox="1"/>
          <p:nvPr>
            <p:ph idx="3" type="title"/>
          </p:nvPr>
        </p:nvSpPr>
        <p:spPr>
          <a:xfrm>
            <a:off x="311700" y="3302475"/>
            <a:ext cx="3706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53" name="Google Shape;53;p11"/>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Call Out">
  <p:cSld name="SECTION_TITLE_AND_DESCRIPTION_1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pic>
        <p:nvPicPr>
          <p:cNvPr id="56" name="Google Shape;56;p12"/>
          <p:cNvPicPr preferRelativeResize="0"/>
          <p:nvPr/>
        </p:nvPicPr>
        <p:blipFill>
          <a:blip r:embed="rId2">
            <a:alphaModFix/>
          </a:blip>
          <a:stretch>
            <a:fillRect/>
          </a:stretch>
        </p:blipFill>
        <p:spPr>
          <a:xfrm>
            <a:off x="0" y="-125"/>
            <a:ext cx="9143977" cy="5143499"/>
          </a:xfrm>
          <a:prstGeom prst="rect">
            <a:avLst/>
          </a:prstGeom>
          <a:noFill/>
          <a:ln>
            <a:noFill/>
          </a:ln>
        </p:spPr>
      </p:pic>
      <p:sp>
        <p:nvSpPr>
          <p:cNvPr id="57" name="Google Shape;57;p12"/>
          <p:cNvSpPr txBox="1"/>
          <p:nvPr>
            <p:ph type="title"/>
          </p:nvPr>
        </p:nvSpPr>
        <p:spPr>
          <a:xfrm>
            <a:off x="929100" y="978450"/>
            <a:ext cx="3555000" cy="2493300"/>
          </a:xfrm>
          <a:prstGeom prst="rect">
            <a:avLst/>
          </a:prstGeom>
        </p:spPr>
        <p:txBody>
          <a:bodyPr anchorCtr="0" anchor="ctr" bIns="91425" lIns="91425" spcFirstLastPara="1" rIns="91425" wrap="square" tIns="91425">
            <a:normAutofit/>
          </a:bodyPr>
          <a:lstStyle>
            <a:lvl1pPr lvl="0" rtl="0" algn="ctr">
              <a:lnSpc>
                <a:spcPct val="115000"/>
              </a:lnSpc>
              <a:spcBef>
                <a:spcPts val="0"/>
              </a:spcBef>
              <a:spcAft>
                <a:spcPts val="0"/>
              </a:spcAft>
              <a:buClr>
                <a:schemeClr val="lt1"/>
              </a:buClr>
              <a:buSzPts val="1400"/>
              <a:buFont typeface="Roboto Mono Light"/>
              <a:buNone/>
              <a:defRPr sz="1400">
                <a:solidFill>
                  <a:schemeClr val="lt1"/>
                </a:solidFill>
                <a:latin typeface="Roboto Mono Light"/>
                <a:ea typeface="Roboto Mono Light"/>
                <a:cs typeface="Roboto Mono Light"/>
                <a:sym typeface="Roboto Mono Light"/>
              </a:defRPr>
            </a:lvl1pPr>
            <a:lvl2pPr lvl="1"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2pPr>
            <a:lvl3pPr lvl="2"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3pPr>
            <a:lvl4pPr lvl="3"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4pPr>
            <a:lvl5pPr lvl="4"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5pPr>
            <a:lvl6pPr lvl="5"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6pPr>
            <a:lvl7pPr lvl="6"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7pPr>
            <a:lvl8pPr lvl="7"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8pPr>
            <a:lvl9pPr lvl="8" rtl="0" algn="ctr">
              <a:lnSpc>
                <a:spcPct val="115000"/>
              </a:lnSpc>
              <a:spcBef>
                <a:spcPts val="0"/>
              </a:spcBef>
              <a:spcAft>
                <a:spcPts val="0"/>
              </a:spcAft>
              <a:buClr>
                <a:schemeClr val="lt1"/>
              </a:buClr>
              <a:buSzPts val="3100"/>
              <a:buFont typeface="Roboto Mono Light"/>
              <a:buNone/>
              <a:defRPr sz="3100">
                <a:solidFill>
                  <a:schemeClr val="lt1"/>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RL / CTA">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idx="1" type="body"/>
          </p:nvPr>
        </p:nvSpPr>
        <p:spPr>
          <a:xfrm>
            <a:off x="1668050" y="2269200"/>
            <a:ext cx="5808000" cy="605100"/>
          </a:xfrm>
          <a:prstGeom prst="rect">
            <a:avLst/>
          </a:prstGeom>
        </p:spPr>
        <p:txBody>
          <a:bodyPr anchorCtr="0" anchor="ctr" bIns="91425" lIns="91425" spcFirstLastPara="1" rIns="91425" wrap="square" tIns="91425">
            <a:normAutofit/>
          </a:bodyPr>
          <a:lstStyle>
            <a:lvl1pPr indent="-228600" lvl="0" marL="457200" algn="ctr">
              <a:lnSpc>
                <a:spcPct val="100000"/>
              </a:lnSpc>
              <a:spcBef>
                <a:spcPts val="0"/>
              </a:spcBef>
              <a:spcAft>
                <a:spcPts val="0"/>
              </a:spcAft>
              <a:buClr>
                <a:schemeClr val="lt1"/>
              </a:buClr>
              <a:buSzPts val="1600"/>
              <a:buFont typeface="Roboto Mono Light"/>
              <a:buNone/>
              <a:defRPr sz="1600">
                <a:solidFill>
                  <a:schemeClr val="lt1"/>
                </a:solidFill>
                <a:latin typeface="Roboto Mono Light"/>
                <a:ea typeface="Roboto Mono Light"/>
                <a:cs typeface="Roboto Mono Light"/>
                <a:sym typeface="Roboto Mono Light"/>
              </a:defRPr>
            </a:lvl1pPr>
          </a:lstStyle>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4"/>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202124"/>
              </a:buClr>
              <a:buSzPts val="9000"/>
              <a:buFont typeface="Roboto Mono Light"/>
              <a:buNone/>
              <a:defRPr sz="9000">
                <a:solidFill>
                  <a:srgbClr val="202124"/>
                </a:solidFill>
                <a:latin typeface="Roboto Mono Light"/>
                <a:ea typeface="Roboto Mono Light"/>
                <a:cs typeface="Roboto Mono Light"/>
                <a:sym typeface="Roboto Mono Light"/>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
        <p:nvSpPr>
          <p:cNvPr id="64" name="Google Shape;64;p14"/>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sp>
        <p:nvSpPr>
          <p:cNvPr id="65" name="Google Shape;65;p14"/>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lgn="ctr">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66" name="Google Shape;66;p14"/>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Font typeface="Roboto Mono Light"/>
              <a:buNone/>
              <a:defRPr sz="3600">
                <a:latin typeface="Roboto Mono Light"/>
                <a:ea typeface="Roboto Mono Light"/>
                <a:cs typeface="Roboto Mono Light"/>
                <a:sym typeface="Roboto Mono Light"/>
              </a:defRPr>
            </a:lvl1pPr>
            <a:lvl2pPr lvl="1"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SECTION_HEADER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SECTION_HEADER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517250" y="1387525"/>
            <a:ext cx="5565300" cy="2343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1pPr>
            <a:lvl2pPr lvl="1"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2pPr>
            <a:lvl3pPr lvl="2"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3pPr>
            <a:lvl4pPr lvl="3"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4pPr>
            <a:lvl5pPr lvl="4"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5pPr>
            <a:lvl6pPr lvl="5"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6pPr>
            <a:lvl7pPr lvl="6"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7pPr>
            <a:lvl8pPr lvl="7"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8pPr>
            <a:lvl9pPr lvl="8" rtl="0" algn="ctr">
              <a:spcBef>
                <a:spcPts val="0"/>
              </a:spcBef>
              <a:spcAft>
                <a:spcPts val="0"/>
              </a:spcAft>
              <a:buSzPts val="3600"/>
              <a:buFont typeface="Roboto Mono Light"/>
              <a:buNone/>
              <a:defRPr sz="3600">
                <a:latin typeface="Roboto Mono Light"/>
                <a:ea typeface="Roboto Mono Light"/>
                <a:cs typeface="Roboto Mono Light"/>
                <a:sym typeface="Roboto Mono Light"/>
              </a:defRPr>
            </a:lvl9pPr>
          </a:lstStyle>
          <a:p/>
        </p:txBody>
      </p:sp>
      <p:sp>
        <p:nvSpPr>
          <p:cNvPr id="21" name="Google Shape;2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25" name="Google Shape;25;p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pic>
        <p:nvPicPr>
          <p:cNvPr id="27" name="Google Shape;27;p6"/>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pic>
        <p:nvPicPr>
          <p:cNvPr id="32" name="Google Shape;32;p7"/>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bg>
      <p:bgPr>
        <a:solidFill>
          <a:srgbClr val="20212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856775" y="902275"/>
            <a:ext cx="7430400" cy="3186600"/>
          </a:xfrm>
          <a:prstGeom prst="rect">
            <a:avLst/>
          </a:prstGeom>
        </p:spPr>
        <p:txBody>
          <a:bodyPr anchorCtr="0" anchor="ctr" bIns="91425" lIns="91425" spcFirstLastPara="1" rIns="91425" wrap="square" tIns="91425">
            <a:normAutofit/>
          </a:bodyPr>
          <a:lstStyle>
            <a:lvl1pPr lvl="0" algn="ctr">
              <a:lnSpc>
                <a:spcPct val="115000"/>
              </a:lnSpc>
              <a:spcBef>
                <a:spcPts val="0"/>
              </a:spcBef>
              <a:spcAft>
                <a:spcPts val="0"/>
              </a:spcAft>
              <a:buClr>
                <a:schemeClr val="lt1"/>
              </a:buClr>
              <a:buSzPts val="2200"/>
              <a:buFont typeface="Roboto Mono Light"/>
              <a:buNone/>
              <a:defRPr sz="2200">
                <a:solidFill>
                  <a:schemeClr val="lt1"/>
                </a:solidFill>
                <a:latin typeface="Roboto Mono Light"/>
                <a:ea typeface="Roboto Mono Light"/>
                <a:cs typeface="Roboto Mono Light"/>
                <a:sym typeface="Roboto Mono Light"/>
              </a:defRPr>
            </a:lvl1pPr>
            <a:lvl2pPr lvl="1"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2pPr>
            <a:lvl3pPr lvl="2"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3pPr>
            <a:lvl4pPr lvl="3"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4pPr>
            <a:lvl5pPr lvl="4"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5pPr>
            <a:lvl6pPr lvl="5"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6pPr>
            <a:lvl7pPr lvl="6"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7pPr>
            <a:lvl8pPr lvl="7"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8pPr>
            <a:lvl9pPr lvl="8" algn="ctr">
              <a:lnSpc>
                <a:spcPct val="115000"/>
              </a:lnSpc>
              <a:spcBef>
                <a:spcPts val="0"/>
              </a:spcBef>
              <a:spcAft>
                <a:spcPts val="0"/>
              </a:spcAft>
              <a:buClr>
                <a:schemeClr val="lt1"/>
              </a:buClr>
              <a:buSzPts val="3900"/>
              <a:buFont typeface="Roboto Mono Light"/>
              <a:buNone/>
              <a:defRPr sz="3900">
                <a:solidFill>
                  <a:schemeClr val="lt1"/>
                </a:solidFill>
                <a:latin typeface="Roboto Mono Light"/>
                <a:ea typeface="Roboto Mono Light"/>
                <a:cs typeface="Roboto Mono Light"/>
                <a:sym typeface="Roboto Mono Light"/>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
        <p:nvSpPr>
          <p:cNvPr id="39" name="Google Shape;39;p9"/>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9"/>
          <p:cNvSpPr txBox="1"/>
          <p:nvPr>
            <p:ph idx="1" type="body"/>
          </p:nvPr>
        </p:nvSpPr>
        <p:spPr>
          <a:xfrm>
            <a:off x="311700" y="1389600"/>
            <a:ext cx="37062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2pPr>
            <a:lvl3pPr indent="-330200" lvl="2" marL="13716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3pPr>
            <a:lvl4pPr indent="-330200" lvl="3" marL="1828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4pPr>
            <a:lvl5pPr indent="-330200" lvl="4" marL="22860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5pPr>
            <a:lvl6pPr indent="-330200" lvl="5" marL="2743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6pPr>
            <a:lvl7pPr indent="-330200" lvl="6" marL="32004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7pPr>
            <a:lvl8pPr indent="-330200" lvl="7" marL="36576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pic>
        <p:nvPicPr>
          <p:cNvPr id="41" name="Google Shape;41;p9"/>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42" name="Shape 42"/>
        <p:cNvGrpSpPr/>
        <p:nvPr/>
      </p:nvGrpSpPr>
      <p:grpSpPr>
        <a:xfrm>
          <a:off x="0" y="0"/>
          <a:ext cx="0" cy="0"/>
          <a:chOff x="0" y="0"/>
          <a:chExt cx="0" cy="0"/>
        </a:xfrm>
      </p:grpSpPr>
      <p:sp>
        <p:nvSpPr>
          <p:cNvPr id="43" name="Google Shape;43;p10"/>
          <p:cNvSpPr/>
          <p:nvPr/>
        </p:nvSpPr>
        <p:spPr>
          <a:xfrm>
            <a:off x="5437675" y="-125"/>
            <a:ext cx="370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
        <p:nvSpPr>
          <p:cNvPr id="45" name="Google Shape;45;p10"/>
          <p:cNvSpPr txBox="1"/>
          <p:nvPr>
            <p:ph type="title"/>
          </p:nvPr>
        </p:nvSpPr>
        <p:spPr>
          <a:xfrm>
            <a:off x="311700" y="555600"/>
            <a:ext cx="37062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400"/>
              <a:buFont typeface="Roboto Mono Light"/>
              <a:buNone/>
              <a:defRPr sz="2400">
                <a:latin typeface="Roboto Mono Light"/>
                <a:ea typeface="Roboto Mono Light"/>
                <a:cs typeface="Roboto Mono Light"/>
                <a:sym typeface="Roboto Mono Ligh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46" name="Google Shape;46;p10"/>
          <p:cNvPicPr preferRelativeResize="0"/>
          <p:nvPr/>
        </p:nvPicPr>
        <p:blipFill>
          <a:blip r:embed="rId2">
            <a:alphaModFix/>
          </a:blip>
          <a:stretch>
            <a:fillRect/>
          </a:stretch>
        </p:blipFill>
        <p:spPr>
          <a:xfrm>
            <a:off x="401650" y="4645200"/>
            <a:ext cx="1076850" cy="212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github.com/JetBrains/skiko/" TargetMode="External"/><Relationship Id="rId4"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plugins.jetbrains.com/plugin/16541-compose-multiplatform-ide-support" TargetMode="External"/><Relationship Id="rId4" Type="http://schemas.openxmlformats.org/officeDocument/2006/relationships/image" Target="../media/image6.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6.jpg"/><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ctrTitle"/>
          </p:nvPr>
        </p:nvSpPr>
        <p:spPr>
          <a:xfrm>
            <a:off x="2061950" y="2068513"/>
            <a:ext cx="4118100" cy="156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latin typeface="Google Sans"/>
                <a:ea typeface="Google Sans"/>
                <a:cs typeface="Google Sans"/>
                <a:sym typeface="Google Sans"/>
              </a:rPr>
              <a:t>Compose for </a:t>
            </a:r>
            <a:endParaRPr>
              <a:latin typeface="Google Sans"/>
              <a:ea typeface="Google Sans"/>
              <a:cs typeface="Google Sans"/>
              <a:sym typeface="Google Sans"/>
            </a:endParaRPr>
          </a:p>
          <a:p>
            <a:pPr indent="0" lvl="0" marL="0" rtl="0" algn="l">
              <a:spcBef>
                <a:spcPts val="0"/>
              </a:spcBef>
              <a:spcAft>
                <a:spcPts val="0"/>
              </a:spcAft>
              <a:buNone/>
            </a:pPr>
            <a:r>
              <a:rPr lang="zh-CN">
                <a:latin typeface="Google Sans"/>
                <a:ea typeface="Google Sans"/>
                <a:cs typeface="Google Sans"/>
                <a:sym typeface="Google Sans"/>
              </a:rPr>
              <a:t>Multiplatform</a:t>
            </a:r>
            <a:endParaRPr>
              <a:latin typeface="Google Sans"/>
              <a:ea typeface="Google Sans"/>
              <a:cs typeface="Google Sans"/>
              <a:sym typeface="Google Sans"/>
            </a:endParaRPr>
          </a:p>
        </p:txBody>
      </p:sp>
      <p:sp>
        <p:nvSpPr>
          <p:cNvPr id="78" name="Google Shape;78;p17"/>
          <p:cNvSpPr txBox="1"/>
          <p:nvPr>
            <p:ph idx="1" type="subTitle"/>
          </p:nvPr>
        </p:nvSpPr>
        <p:spPr>
          <a:xfrm>
            <a:off x="918950" y="3502375"/>
            <a:ext cx="4118100" cy="5109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王鹏</a:t>
            </a:r>
            <a:endParaRPr/>
          </a:p>
          <a:p>
            <a:pPr indent="0" lvl="0" marL="0" rtl="0" algn="l">
              <a:spcBef>
                <a:spcPts val="0"/>
              </a:spcBef>
              <a:spcAft>
                <a:spcPts val="0"/>
              </a:spcAft>
              <a:buNone/>
            </a:pPr>
            <a:r>
              <a:rPr lang="zh-CN"/>
              <a:t>2021.12.19</a:t>
            </a:r>
            <a:endParaRPr/>
          </a:p>
        </p:txBody>
      </p:sp>
      <p:pic>
        <p:nvPicPr>
          <p:cNvPr id="79" name="Google Shape;79;p17"/>
          <p:cNvPicPr preferRelativeResize="0"/>
          <p:nvPr/>
        </p:nvPicPr>
        <p:blipFill>
          <a:blip r:embed="rId3">
            <a:alphaModFix/>
          </a:blip>
          <a:stretch>
            <a:fillRect/>
          </a:stretch>
        </p:blipFill>
        <p:spPr>
          <a:xfrm>
            <a:off x="918950" y="1938775"/>
            <a:ext cx="1001550" cy="1085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4178850" y="281825"/>
            <a:ext cx="4860474" cy="4592475"/>
          </a:xfrm>
          <a:prstGeom prst="rect">
            <a:avLst/>
          </a:prstGeom>
          <a:noFill/>
          <a:ln>
            <a:noFill/>
          </a:ln>
        </p:spPr>
      </p:pic>
      <p:sp>
        <p:nvSpPr>
          <p:cNvPr id="144" name="Google Shape;144;p26"/>
          <p:cNvSpPr/>
          <p:nvPr/>
        </p:nvSpPr>
        <p:spPr>
          <a:xfrm>
            <a:off x="387900" y="2778900"/>
            <a:ext cx="3942300" cy="1685400"/>
          </a:xfrm>
          <a:prstGeom prst="roundRect">
            <a:avLst>
              <a:gd fmla="val 4009"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45" name="Google Shape;145;p26"/>
          <p:cNvSpPr txBox="1"/>
          <p:nvPr>
            <p:ph idx="1" type="body"/>
          </p:nvPr>
        </p:nvSpPr>
        <p:spPr>
          <a:xfrm>
            <a:off x="311700" y="1152475"/>
            <a:ext cx="3801600" cy="1685400"/>
          </a:xfrm>
          <a:prstGeom prst="rect">
            <a:avLst/>
          </a:prstGeom>
        </p:spPr>
        <p:txBody>
          <a:bodyPr anchorCtr="0" anchor="t" bIns="91425" lIns="91425" spcFirstLastPara="1" rIns="91425" wrap="square" tIns="91425">
            <a:normAutofit fontScale="92500" lnSpcReduction="10000"/>
          </a:bodyPr>
          <a:lstStyle/>
          <a:p>
            <a:pPr indent="-296148" lvl="0" marL="457200" rtl="0" algn="l">
              <a:spcBef>
                <a:spcPts val="0"/>
              </a:spcBef>
              <a:spcAft>
                <a:spcPts val="0"/>
              </a:spcAft>
              <a:buClr>
                <a:srgbClr val="5F6368"/>
              </a:buClr>
              <a:buSzPct val="100000"/>
              <a:buFont typeface="Google Sans"/>
              <a:buChar char="●"/>
            </a:pPr>
            <a:r>
              <a:rPr lang="zh-CN" sz="1150">
                <a:solidFill>
                  <a:srgbClr val="5F6368"/>
                </a:solidFill>
                <a:highlight>
                  <a:srgbClr val="FFFFFF"/>
                </a:highlight>
                <a:latin typeface="Google Sans"/>
                <a:ea typeface="Google Sans"/>
                <a:cs typeface="Google Sans"/>
                <a:sym typeface="Google Sans"/>
              </a:rPr>
              <a:t>Common module defines an expected declaration</a:t>
            </a:r>
            <a:r>
              <a:rPr lang="zh-CN" sz="1150">
                <a:solidFill>
                  <a:srgbClr val="5F6368"/>
                </a:solidFill>
                <a:highlight>
                  <a:srgbClr val="FFFFFF"/>
                </a:highlight>
                <a:latin typeface="Google Sans"/>
                <a:ea typeface="Google Sans"/>
                <a:cs typeface="Google Sans"/>
                <a:sym typeface="Google Sans"/>
              </a:rPr>
              <a:t>, and</a:t>
            </a:r>
            <a:r>
              <a:rPr lang="zh-CN" sz="1150">
                <a:solidFill>
                  <a:srgbClr val="5F6368"/>
                </a:solidFill>
                <a:highlight>
                  <a:srgbClr val="FFFFFF"/>
                </a:highlight>
                <a:latin typeface="Google Sans"/>
                <a:ea typeface="Google Sans"/>
                <a:cs typeface="Google Sans"/>
                <a:sym typeface="Google Sans"/>
              </a:rPr>
              <a:t> ios/android modules provide actual declarations.</a:t>
            </a:r>
            <a:endParaRPr sz="1150">
              <a:solidFill>
                <a:srgbClr val="5F6368"/>
              </a:solidFill>
              <a:highlight>
                <a:srgbClr val="FFFFFF"/>
              </a:highlight>
              <a:latin typeface="Google Sans"/>
              <a:ea typeface="Google Sans"/>
              <a:cs typeface="Google Sans"/>
              <a:sym typeface="Google Sans"/>
            </a:endParaRPr>
          </a:p>
          <a:p>
            <a:pPr indent="-296148" lvl="0" marL="457200" rtl="0" algn="l">
              <a:spcBef>
                <a:spcPts val="1000"/>
              </a:spcBef>
              <a:spcAft>
                <a:spcPts val="0"/>
              </a:spcAft>
              <a:buClr>
                <a:srgbClr val="5F6368"/>
              </a:buClr>
              <a:buSzPct val="100000"/>
              <a:buFont typeface="Google Sans"/>
              <a:buChar char="●"/>
            </a:pPr>
            <a:r>
              <a:rPr lang="zh-CN" sz="1150">
                <a:solidFill>
                  <a:srgbClr val="5F6368"/>
                </a:solidFill>
                <a:highlight>
                  <a:srgbClr val="FFFFFF"/>
                </a:highlight>
                <a:latin typeface="Google Sans"/>
                <a:ea typeface="Google Sans"/>
                <a:cs typeface="Google Sans"/>
                <a:sym typeface="Google Sans"/>
              </a:rPr>
              <a:t>The </a:t>
            </a:r>
            <a:r>
              <a:rPr lang="zh-CN" sz="1150">
                <a:solidFill>
                  <a:srgbClr val="5F6368"/>
                </a:solidFill>
                <a:highlight>
                  <a:srgbClr val="FFFFFF"/>
                </a:highlight>
                <a:latin typeface="Google Sans"/>
                <a:ea typeface="Google Sans"/>
                <a:cs typeface="Google Sans"/>
                <a:sym typeface="Google Sans"/>
              </a:rPr>
              <a:t>expect/actual mechanism </a:t>
            </a:r>
            <a:r>
              <a:rPr lang="zh-CN" sz="1150">
                <a:solidFill>
                  <a:srgbClr val="5F6368"/>
                </a:solidFill>
                <a:highlight>
                  <a:srgbClr val="FFFFFF"/>
                </a:highlight>
                <a:latin typeface="Google Sans"/>
                <a:ea typeface="Google Sans"/>
                <a:cs typeface="Google Sans"/>
                <a:sym typeface="Google Sans"/>
              </a:rPr>
              <a:t>works for most Kotlin declarations, such as functions, classes, interfaces, enums, properties, and annotations.</a:t>
            </a:r>
            <a:endParaRPr sz="1200">
              <a:solidFill>
                <a:srgbClr val="5F6368"/>
              </a:solidFill>
              <a:highlight>
                <a:srgbClr val="FFFFFF"/>
              </a:highlight>
              <a:latin typeface="Google Sans"/>
              <a:ea typeface="Google Sans"/>
              <a:cs typeface="Google Sans"/>
              <a:sym typeface="Google Sans"/>
            </a:endParaRPr>
          </a:p>
          <a:p>
            <a:pPr indent="-299085" lvl="0" marL="457200" rtl="0" algn="l">
              <a:spcBef>
                <a:spcPts val="1000"/>
              </a:spcBef>
              <a:spcAft>
                <a:spcPts val="1000"/>
              </a:spcAft>
              <a:buSzPct val="100000"/>
              <a:buFont typeface="Google Sans"/>
              <a:buChar char="●"/>
            </a:pPr>
            <a:r>
              <a:rPr lang="zh-CN" sz="1200">
                <a:highlight>
                  <a:srgbClr val="FFFFFF"/>
                </a:highlight>
                <a:latin typeface="Google Sans"/>
                <a:ea typeface="Google Sans"/>
                <a:cs typeface="Google Sans"/>
                <a:sym typeface="Google Sans"/>
              </a:rPr>
              <a:t>Each source sets can have its own dependencies.</a:t>
            </a:r>
            <a:endParaRPr sz="1200">
              <a:solidFill>
                <a:srgbClr val="5F6368"/>
              </a:solidFill>
              <a:highlight>
                <a:srgbClr val="FFFFFF"/>
              </a:highlight>
              <a:latin typeface="Google Sans"/>
              <a:ea typeface="Google Sans"/>
              <a:cs typeface="Google Sans"/>
              <a:sym typeface="Google Sans"/>
            </a:endParaRPr>
          </a:p>
        </p:txBody>
      </p:sp>
      <p:sp>
        <p:nvSpPr>
          <p:cNvPr id="146" name="Google Shape;146;p26"/>
          <p:cNvSpPr txBox="1"/>
          <p:nvPr/>
        </p:nvSpPr>
        <p:spPr>
          <a:xfrm>
            <a:off x="353745" y="2813925"/>
            <a:ext cx="4215900" cy="16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kotlin </a:t>
            </a:r>
            <a:r>
              <a:rPr lang="zh-CN" sz="650">
                <a:solidFill>
                  <a:srgbClr val="999999"/>
                </a:solidFill>
                <a:latin typeface="Roboto Mono"/>
                <a:ea typeface="Roboto Mono"/>
                <a:cs typeface="Roboto Mono"/>
                <a:sym typeface="Roboto Mono"/>
              </a:rPr>
              <a:t>{</a:t>
            </a:r>
            <a:endParaRPr sz="650">
              <a:solidFill>
                <a:srgbClr val="19191C"/>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    sourceSets</a:t>
            </a:r>
            <a:r>
              <a:rPr lang="zh-CN" sz="650">
                <a:solidFill>
                  <a:srgbClr val="999999"/>
                </a:solidFill>
                <a:latin typeface="Roboto Mono"/>
                <a:ea typeface="Roboto Mono"/>
                <a:cs typeface="Roboto Mono"/>
                <a:sym typeface="Roboto Mono"/>
              </a:rPr>
              <a:t>[</a:t>
            </a:r>
            <a:r>
              <a:rPr b="1" lang="zh-CN" sz="650">
                <a:solidFill>
                  <a:srgbClr val="669900"/>
                </a:solidFill>
                <a:latin typeface="Roboto Mono"/>
                <a:ea typeface="Roboto Mono"/>
                <a:cs typeface="Roboto Mono"/>
                <a:sym typeface="Roboto Mono"/>
              </a:rPr>
              <a:t>"commonMain"</a:t>
            </a:r>
            <a:r>
              <a:rPr lang="zh-CN" sz="650">
                <a:solidFill>
                  <a:srgbClr val="999999"/>
                </a:solidFill>
                <a:latin typeface="Roboto Mono"/>
                <a:ea typeface="Roboto Mono"/>
                <a:cs typeface="Roboto Mono"/>
                <a:sym typeface="Roboto Mono"/>
              </a:rPr>
              <a:t>].</a:t>
            </a:r>
            <a:r>
              <a:rPr lang="zh-CN" sz="650">
                <a:solidFill>
                  <a:srgbClr val="DD4A68"/>
                </a:solidFill>
                <a:latin typeface="Roboto Mono"/>
                <a:ea typeface="Roboto Mono"/>
                <a:cs typeface="Roboto Mono"/>
                <a:sym typeface="Roboto Mono"/>
              </a:rPr>
              <a:t>dependencies</a:t>
            </a:r>
            <a:r>
              <a:rPr lang="zh-CN" sz="650">
                <a:solidFill>
                  <a:srgbClr val="19191C"/>
                </a:solidFill>
                <a:latin typeface="Roboto Mono"/>
                <a:ea typeface="Roboto Mono"/>
                <a:cs typeface="Roboto Mono"/>
                <a:sym typeface="Roboto Mono"/>
              </a:rPr>
              <a:t> </a:t>
            </a:r>
            <a:r>
              <a:rPr lang="zh-CN" sz="650">
                <a:solidFill>
                  <a:srgbClr val="999999"/>
                </a:solidFill>
                <a:latin typeface="Roboto Mono"/>
                <a:ea typeface="Roboto Mono"/>
                <a:cs typeface="Roboto Mono"/>
                <a:sym typeface="Roboto Mono"/>
              </a:rPr>
              <a:t>{</a:t>
            </a:r>
            <a:endParaRPr sz="650">
              <a:solidFill>
                <a:srgbClr val="19191C"/>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        </a:t>
            </a:r>
            <a:r>
              <a:rPr lang="zh-CN" sz="650">
                <a:solidFill>
                  <a:srgbClr val="708090"/>
                </a:solidFill>
                <a:latin typeface="Roboto Mono"/>
                <a:ea typeface="Roboto Mono"/>
                <a:cs typeface="Roboto Mono"/>
                <a:sym typeface="Roboto Mono"/>
              </a:rPr>
              <a:t>//kotlinx.coroutines will be available in all source sets</a:t>
            </a:r>
            <a:endParaRPr sz="650">
              <a:solidFill>
                <a:srgbClr val="19191C"/>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        </a:t>
            </a:r>
            <a:r>
              <a:rPr lang="zh-CN" sz="650">
                <a:solidFill>
                  <a:srgbClr val="DD4A68"/>
                </a:solidFill>
                <a:latin typeface="Roboto Mono"/>
                <a:ea typeface="Roboto Mono"/>
                <a:cs typeface="Roboto Mono"/>
                <a:sym typeface="Roboto Mono"/>
              </a:rPr>
              <a:t>implementation</a:t>
            </a:r>
            <a:r>
              <a:rPr lang="zh-CN" sz="650">
                <a:solidFill>
                  <a:srgbClr val="999999"/>
                </a:solidFill>
                <a:latin typeface="Roboto Mono"/>
                <a:ea typeface="Roboto Mono"/>
                <a:cs typeface="Roboto Mono"/>
                <a:sym typeface="Roboto Mono"/>
              </a:rPr>
              <a:t>(</a:t>
            </a:r>
            <a:r>
              <a:rPr b="1" lang="zh-CN" sz="650">
                <a:solidFill>
                  <a:srgbClr val="669900"/>
                </a:solidFill>
                <a:latin typeface="Roboto Mono"/>
                <a:ea typeface="Roboto Mono"/>
                <a:cs typeface="Roboto Mono"/>
                <a:sym typeface="Roboto Mono"/>
              </a:rPr>
              <a:t>"org.jetbrains.kotlinx:kotlinx-coroutines-core:1.5.2"</a:t>
            </a:r>
            <a:r>
              <a:rPr lang="zh-CN" sz="650">
                <a:solidFill>
                  <a:srgbClr val="999999"/>
                </a:solidFill>
                <a:latin typeface="Roboto Mono"/>
                <a:ea typeface="Roboto Mono"/>
                <a:cs typeface="Roboto Mono"/>
                <a:sym typeface="Roboto Mono"/>
              </a:rPr>
              <a:t>)</a:t>
            </a:r>
            <a:endParaRPr sz="650">
              <a:solidFill>
                <a:srgbClr val="999999"/>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        </a:t>
            </a:r>
            <a:r>
              <a:rPr lang="zh-CN" sz="650">
                <a:solidFill>
                  <a:srgbClr val="708090"/>
                </a:solidFill>
                <a:latin typeface="Roboto Mono"/>
                <a:ea typeface="Roboto Mono"/>
                <a:cs typeface="Roboto Mono"/>
                <a:sym typeface="Roboto Mono"/>
              </a:rPr>
              <a:t>//depend on another kotlin-multiplatform module</a:t>
            </a:r>
            <a:endParaRPr sz="650">
              <a:solidFill>
                <a:srgbClr val="999999"/>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DD4A68"/>
                </a:solidFill>
                <a:latin typeface="Roboto Mono"/>
                <a:ea typeface="Roboto Mono"/>
                <a:cs typeface="Roboto Mono"/>
                <a:sym typeface="Roboto Mono"/>
              </a:rPr>
              <a:t>        implementation</a:t>
            </a:r>
            <a:r>
              <a:rPr lang="zh-CN" sz="650">
                <a:solidFill>
                  <a:srgbClr val="999999"/>
                </a:solidFill>
                <a:latin typeface="Roboto Mono"/>
                <a:ea typeface="Roboto Mono"/>
                <a:cs typeface="Roboto Mono"/>
                <a:sym typeface="Roboto Mono"/>
              </a:rPr>
              <a:t>(</a:t>
            </a:r>
            <a:r>
              <a:rPr lang="zh-CN" sz="650">
                <a:solidFill>
                  <a:srgbClr val="DD4A68"/>
                </a:solidFill>
                <a:latin typeface="Roboto Mono"/>
                <a:ea typeface="Roboto Mono"/>
                <a:cs typeface="Roboto Mono"/>
                <a:sym typeface="Roboto Mono"/>
              </a:rPr>
              <a:t>project</a:t>
            </a:r>
            <a:r>
              <a:rPr lang="zh-CN" sz="650">
                <a:solidFill>
                  <a:srgbClr val="999999"/>
                </a:solidFill>
                <a:latin typeface="Roboto Mono"/>
                <a:ea typeface="Roboto Mono"/>
                <a:cs typeface="Roboto Mono"/>
                <a:sym typeface="Roboto Mono"/>
              </a:rPr>
              <a:t>(</a:t>
            </a:r>
            <a:r>
              <a:rPr b="1" lang="zh-CN" sz="650">
                <a:solidFill>
                  <a:srgbClr val="669900"/>
                </a:solidFill>
                <a:latin typeface="Roboto Mono"/>
                <a:ea typeface="Roboto Mono"/>
                <a:cs typeface="Roboto Mono"/>
                <a:sym typeface="Roboto Mono"/>
              </a:rPr>
              <a:t>":other-multiplatform-module"</a:t>
            </a:r>
            <a:r>
              <a:rPr lang="zh-CN" sz="650">
                <a:solidFill>
                  <a:srgbClr val="999999"/>
                </a:solidFill>
                <a:latin typeface="Roboto Mono"/>
                <a:ea typeface="Roboto Mono"/>
                <a:cs typeface="Roboto Mono"/>
                <a:sym typeface="Roboto Mono"/>
              </a:rPr>
              <a:t>))</a:t>
            </a:r>
            <a:endParaRPr sz="650">
              <a:solidFill>
                <a:srgbClr val="999999"/>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    </a:t>
            </a:r>
            <a:r>
              <a:rPr lang="zh-CN" sz="650">
                <a:solidFill>
                  <a:srgbClr val="999999"/>
                </a:solidFill>
                <a:latin typeface="Roboto Mono"/>
                <a:ea typeface="Roboto Mono"/>
                <a:cs typeface="Roboto Mono"/>
                <a:sym typeface="Roboto Mono"/>
              </a:rPr>
              <a:t>}</a:t>
            </a:r>
            <a:endParaRPr sz="650">
              <a:solidFill>
                <a:srgbClr val="19191C"/>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    sourceSets</a:t>
            </a:r>
            <a:r>
              <a:rPr lang="zh-CN" sz="650">
                <a:solidFill>
                  <a:srgbClr val="999999"/>
                </a:solidFill>
                <a:latin typeface="Roboto Mono"/>
                <a:ea typeface="Roboto Mono"/>
                <a:cs typeface="Roboto Mono"/>
                <a:sym typeface="Roboto Mono"/>
              </a:rPr>
              <a:t>[</a:t>
            </a:r>
            <a:r>
              <a:rPr b="1" lang="zh-CN" sz="650">
                <a:solidFill>
                  <a:srgbClr val="669900"/>
                </a:solidFill>
                <a:latin typeface="Roboto Mono"/>
                <a:ea typeface="Roboto Mono"/>
                <a:cs typeface="Roboto Mono"/>
                <a:sym typeface="Roboto Mono"/>
              </a:rPr>
              <a:t>"androidMain"</a:t>
            </a:r>
            <a:r>
              <a:rPr lang="zh-CN" sz="650">
                <a:solidFill>
                  <a:srgbClr val="999999"/>
                </a:solidFill>
                <a:latin typeface="Roboto Mono"/>
                <a:ea typeface="Roboto Mono"/>
                <a:cs typeface="Roboto Mono"/>
                <a:sym typeface="Roboto Mono"/>
              </a:rPr>
              <a:t>].</a:t>
            </a:r>
            <a:r>
              <a:rPr lang="zh-CN" sz="650">
                <a:solidFill>
                  <a:srgbClr val="DD4A68"/>
                </a:solidFill>
                <a:latin typeface="Roboto Mono"/>
                <a:ea typeface="Roboto Mono"/>
                <a:cs typeface="Roboto Mono"/>
                <a:sym typeface="Roboto Mono"/>
              </a:rPr>
              <a:t>dependencies</a:t>
            </a:r>
            <a:r>
              <a:rPr lang="zh-CN" sz="650">
                <a:solidFill>
                  <a:srgbClr val="19191C"/>
                </a:solidFill>
                <a:latin typeface="Roboto Mono"/>
                <a:ea typeface="Roboto Mono"/>
                <a:cs typeface="Roboto Mono"/>
                <a:sym typeface="Roboto Mono"/>
              </a:rPr>
              <a:t> </a:t>
            </a:r>
            <a:r>
              <a:rPr lang="zh-CN" sz="650">
                <a:solidFill>
                  <a:srgbClr val="999999"/>
                </a:solidFill>
                <a:latin typeface="Roboto Mono"/>
                <a:ea typeface="Roboto Mono"/>
                <a:cs typeface="Roboto Mono"/>
                <a:sym typeface="Roboto Mono"/>
              </a:rPr>
              <a:t>{</a:t>
            </a:r>
            <a:endParaRPr sz="650">
              <a:solidFill>
                <a:srgbClr val="999999"/>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708090"/>
                </a:solidFill>
                <a:latin typeface="Roboto Mono"/>
                <a:ea typeface="Roboto Mono"/>
                <a:cs typeface="Roboto Mono"/>
                <a:sym typeface="Roboto Mono"/>
              </a:rPr>
              <a:t>        //platformother-multiplatform-module is added</a:t>
            </a:r>
            <a:r>
              <a:rPr lang="zh-CN" sz="650">
                <a:solidFill>
                  <a:srgbClr val="708090"/>
                </a:solidFill>
                <a:latin typeface="Roboto Mono"/>
                <a:ea typeface="Roboto Mono"/>
                <a:cs typeface="Roboto Mono"/>
                <a:sym typeface="Roboto Mono"/>
              </a:rPr>
              <a:t> </a:t>
            </a:r>
            <a:r>
              <a:rPr lang="zh-CN" sz="650">
                <a:solidFill>
                  <a:srgbClr val="708090"/>
                </a:solidFill>
                <a:latin typeface="Roboto Mono"/>
                <a:ea typeface="Roboto Mono"/>
                <a:cs typeface="Roboto Mono"/>
                <a:sym typeface="Roboto Mono"/>
              </a:rPr>
              <a:t>automacitally</a:t>
            </a:r>
            <a:endParaRPr sz="650">
              <a:solidFill>
                <a:srgbClr val="999999"/>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    </a:t>
            </a:r>
            <a:r>
              <a:rPr lang="zh-CN" sz="650">
                <a:solidFill>
                  <a:srgbClr val="999999"/>
                </a:solidFill>
                <a:latin typeface="Roboto Mono"/>
                <a:ea typeface="Roboto Mono"/>
                <a:cs typeface="Roboto Mono"/>
                <a:sym typeface="Roboto Mono"/>
              </a:rPr>
              <a:t>}</a:t>
            </a:r>
            <a:endParaRPr sz="650">
              <a:solidFill>
                <a:srgbClr val="19191C"/>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    sourceSets</a:t>
            </a:r>
            <a:r>
              <a:rPr lang="zh-CN" sz="650">
                <a:solidFill>
                  <a:srgbClr val="999999"/>
                </a:solidFill>
                <a:latin typeface="Roboto Mono"/>
                <a:ea typeface="Roboto Mono"/>
                <a:cs typeface="Roboto Mono"/>
                <a:sym typeface="Roboto Mono"/>
              </a:rPr>
              <a:t>[</a:t>
            </a:r>
            <a:r>
              <a:rPr b="1" lang="zh-CN" sz="650">
                <a:solidFill>
                  <a:srgbClr val="669900"/>
                </a:solidFill>
                <a:latin typeface="Roboto Mono"/>
                <a:ea typeface="Roboto Mono"/>
                <a:cs typeface="Roboto Mono"/>
                <a:sym typeface="Roboto Mono"/>
              </a:rPr>
              <a:t>"iosMain"</a:t>
            </a:r>
            <a:r>
              <a:rPr lang="zh-CN" sz="650">
                <a:solidFill>
                  <a:srgbClr val="999999"/>
                </a:solidFill>
                <a:latin typeface="Roboto Mono"/>
                <a:ea typeface="Roboto Mono"/>
                <a:cs typeface="Roboto Mono"/>
                <a:sym typeface="Roboto Mono"/>
              </a:rPr>
              <a:t>].</a:t>
            </a:r>
            <a:r>
              <a:rPr lang="zh-CN" sz="650">
                <a:solidFill>
                  <a:srgbClr val="DD4A68"/>
                </a:solidFill>
                <a:latin typeface="Roboto Mono"/>
                <a:ea typeface="Roboto Mono"/>
                <a:cs typeface="Roboto Mono"/>
                <a:sym typeface="Roboto Mono"/>
              </a:rPr>
              <a:t>dependencies</a:t>
            </a:r>
            <a:r>
              <a:rPr lang="zh-CN" sz="650">
                <a:solidFill>
                  <a:srgbClr val="19191C"/>
                </a:solidFill>
                <a:latin typeface="Roboto Mono"/>
                <a:ea typeface="Roboto Mono"/>
                <a:cs typeface="Roboto Mono"/>
                <a:sym typeface="Roboto Mono"/>
              </a:rPr>
              <a:t> </a:t>
            </a:r>
            <a:r>
              <a:rPr lang="zh-CN" sz="650">
                <a:solidFill>
                  <a:srgbClr val="999999"/>
                </a:solidFill>
                <a:latin typeface="Roboto Mono"/>
                <a:ea typeface="Roboto Mono"/>
                <a:cs typeface="Roboto Mono"/>
                <a:sym typeface="Roboto Mono"/>
              </a:rPr>
              <a:t>{</a:t>
            </a:r>
            <a:endParaRPr sz="650">
              <a:solidFill>
                <a:srgbClr val="19191C"/>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        </a:t>
            </a:r>
            <a:r>
              <a:rPr lang="zh-CN" sz="650">
                <a:solidFill>
                  <a:srgbClr val="708090"/>
                </a:solidFill>
                <a:latin typeface="Roboto Mono"/>
                <a:ea typeface="Roboto Mono"/>
                <a:cs typeface="Roboto Mono"/>
                <a:sym typeface="Roboto Mono"/>
              </a:rPr>
              <a:t>//SQLDelight will be available only in the iOS source set</a:t>
            </a:r>
            <a:endParaRPr sz="650">
              <a:solidFill>
                <a:srgbClr val="19191C"/>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        </a:t>
            </a:r>
            <a:r>
              <a:rPr lang="zh-CN" sz="650">
                <a:solidFill>
                  <a:srgbClr val="DD4A68"/>
                </a:solidFill>
                <a:latin typeface="Roboto Mono"/>
                <a:ea typeface="Roboto Mono"/>
                <a:cs typeface="Roboto Mono"/>
                <a:sym typeface="Roboto Mono"/>
              </a:rPr>
              <a:t>implementation</a:t>
            </a:r>
            <a:r>
              <a:rPr lang="zh-CN" sz="650">
                <a:solidFill>
                  <a:srgbClr val="999999"/>
                </a:solidFill>
                <a:latin typeface="Roboto Mono"/>
                <a:ea typeface="Roboto Mono"/>
                <a:cs typeface="Roboto Mono"/>
                <a:sym typeface="Roboto Mono"/>
              </a:rPr>
              <a:t>(</a:t>
            </a:r>
            <a:r>
              <a:rPr b="1" lang="zh-CN" sz="650">
                <a:solidFill>
                  <a:srgbClr val="669900"/>
                </a:solidFill>
                <a:latin typeface="Roboto Mono"/>
                <a:ea typeface="Roboto Mono"/>
                <a:cs typeface="Roboto Mono"/>
                <a:sym typeface="Roboto Mono"/>
              </a:rPr>
              <a:t>"com.squareup.sqldelight:native-driver:1.4.1"</a:t>
            </a:r>
            <a:r>
              <a:rPr lang="zh-CN" sz="650">
                <a:solidFill>
                  <a:srgbClr val="999999"/>
                </a:solidFill>
                <a:latin typeface="Roboto Mono"/>
                <a:ea typeface="Roboto Mono"/>
                <a:cs typeface="Roboto Mono"/>
                <a:sym typeface="Roboto Mono"/>
              </a:rPr>
              <a:t>)</a:t>
            </a:r>
            <a:endParaRPr sz="650">
              <a:solidFill>
                <a:srgbClr val="19191C"/>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19191C"/>
                </a:solidFill>
                <a:latin typeface="Roboto Mono"/>
                <a:ea typeface="Roboto Mono"/>
                <a:cs typeface="Roboto Mono"/>
                <a:sym typeface="Roboto Mono"/>
              </a:rPr>
              <a:t>    </a:t>
            </a:r>
            <a:r>
              <a:rPr lang="zh-CN" sz="650">
                <a:solidFill>
                  <a:srgbClr val="999999"/>
                </a:solidFill>
                <a:latin typeface="Roboto Mono"/>
                <a:ea typeface="Roboto Mono"/>
                <a:cs typeface="Roboto Mono"/>
                <a:sym typeface="Roboto Mono"/>
              </a:rPr>
              <a:t>}</a:t>
            </a:r>
            <a:endParaRPr sz="650">
              <a:solidFill>
                <a:srgbClr val="19191C"/>
              </a:solidFill>
              <a:latin typeface="Roboto Mono"/>
              <a:ea typeface="Roboto Mono"/>
              <a:cs typeface="Roboto Mono"/>
              <a:sym typeface="Roboto Mono"/>
            </a:endParaRPr>
          </a:p>
          <a:p>
            <a:pPr indent="0" lvl="0" marL="0" rtl="0" algn="l">
              <a:spcBef>
                <a:spcPts val="0"/>
              </a:spcBef>
              <a:spcAft>
                <a:spcPts val="0"/>
              </a:spcAft>
              <a:buNone/>
            </a:pPr>
            <a:r>
              <a:rPr lang="zh-CN" sz="650">
                <a:solidFill>
                  <a:srgbClr val="999999"/>
                </a:solidFill>
                <a:latin typeface="Roboto Mono"/>
                <a:ea typeface="Roboto Mono"/>
                <a:cs typeface="Roboto Mono"/>
                <a:sym typeface="Roboto Mono"/>
              </a:rPr>
              <a:t>}</a:t>
            </a:r>
            <a:endParaRPr sz="900">
              <a:latin typeface="Roboto Mono"/>
              <a:ea typeface="Roboto Mono"/>
              <a:cs typeface="Roboto Mono"/>
              <a:sym typeface="Roboto Mono"/>
            </a:endParaRPr>
          </a:p>
        </p:txBody>
      </p:sp>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Kotlin Multiplatform Mobile</a:t>
            </a:r>
            <a:endParaRPr>
              <a:latin typeface="Google Sans Medium"/>
              <a:ea typeface="Google Sans Medium"/>
              <a:cs typeface="Google Sans Medium"/>
              <a:sym typeface="Google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1668050" y="2269200"/>
            <a:ext cx="58080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latin typeface="Google Sans"/>
                <a:ea typeface="Google Sans"/>
                <a:cs typeface="Google Sans"/>
                <a:sym typeface="Google Sans"/>
              </a:rPr>
              <a:t>Compose Multiplatform</a:t>
            </a:r>
            <a:endParaRPr>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Compose </a:t>
            </a:r>
            <a:r>
              <a:rPr lang="zh-CN">
                <a:latin typeface="Google Sans Medium"/>
                <a:ea typeface="Google Sans Medium"/>
                <a:cs typeface="Google Sans Medium"/>
                <a:sym typeface="Google Sans Medium"/>
              </a:rPr>
              <a:t>Teck Stack</a:t>
            </a:r>
            <a:endParaRPr>
              <a:latin typeface="Google Sans Medium"/>
              <a:ea typeface="Google Sans Medium"/>
              <a:cs typeface="Google Sans Medium"/>
              <a:sym typeface="Google Sans Medium"/>
            </a:endParaRPr>
          </a:p>
        </p:txBody>
      </p:sp>
      <p:sp>
        <p:nvSpPr>
          <p:cNvPr id="158" name="Google Shape;158;p28"/>
          <p:cNvSpPr txBox="1"/>
          <p:nvPr>
            <p:ph idx="1" type="body"/>
          </p:nvPr>
        </p:nvSpPr>
        <p:spPr>
          <a:xfrm>
            <a:off x="311700" y="1152475"/>
            <a:ext cx="3999900" cy="3175800"/>
          </a:xfrm>
          <a:prstGeom prst="rect">
            <a:avLst/>
          </a:prstGeom>
        </p:spPr>
        <p:txBody>
          <a:bodyPr anchorCtr="0" anchor="t" bIns="91425" lIns="91425" spcFirstLastPara="1" rIns="91425" wrap="square" tIns="91425">
            <a:normAutofit fontScale="92500" lnSpcReduction="10000"/>
          </a:bodyPr>
          <a:lstStyle/>
          <a:p>
            <a:pPr indent="-299085" lvl="0" marL="457200" rtl="0" algn="l">
              <a:lnSpc>
                <a:spcPct val="115000"/>
              </a:lnSpc>
              <a:spcBef>
                <a:spcPts val="0"/>
              </a:spcBef>
              <a:spcAft>
                <a:spcPts val="0"/>
              </a:spcAft>
              <a:buClr>
                <a:srgbClr val="5F6368"/>
              </a:buClr>
              <a:buSzPct val="100000"/>
              <a:buFont typeface="Google Sans"/>
              <a:buChar char="●"/>
            </a:pPr>
            <a:r>
              <a:rPr b="1" lang="zh-CN" sz="1200">
                <a:solidFill>
                  <a:srgbClr val="5F6368"/>
                </a:solidFill>
                <a:highlight>
                  <a:srgbClr val="FFFFFF"/>
                </a:highlight>
                <a:latin typeface="Google Sans"/>
                <a:ea typeface="Google Sans"/>
                <a:cs typeface="Google Sans"/>
                <a:sym typeface="Google Sans"/>
              </a:rPr>
              <a:t>Material</a:t>
            </a:r>
            <a:r>
              <a:rPr lang="zh-CN" sz="1200">
                <a:solidFill>
                  <a:srgbClr val="5F6368"/>
                </a:solidFill>
                <a:highlight>
                  <a:srgbClr val="FFFFFF"/>
                </a:highlight>
                <a:latin typeface="Google Sans"/>
                <a:ea typeface="Google Sans"/>
                <a:cs typeface="Google Sans"/>
                <a:sym typeface="Google Sans"/>
              </a:rPr>
              <a:t>  - Material Design for Compose UI, providing a theming system, styled components, ripple indications, icons, etc.</a:t>
            </a:r>
            <a:endParaRPr sz="1200">
              <a:solidFill>
                <a:srgbClr val="5F6368"/>
              </a:solidFill>
              <a:highlight>
                <a:srgbClr val="FFFFFF"/>
              </a:highlight>
              <a:latin typeface="Google Sans"/>
              <a:ea typeface="Google Sans"/>
              <a:cs typeface="Google Sans"/>
              <a:sym typeface="Google Sans"/>
            </a:endParaRPr>
          </a:p>
          <a:p>
            <a:pPr indent="-299085" lvl="0" marL="457200" rtl="0" algn="l">
              <a:lnSpc>
                <a:spcPct val="115000"/>
              </a:lnSpc>
              <a:spcBef>
                <a:spcPts val="1000"/>
              </a:spcBef>
              <a:spcAft>
                <a:spcPts val="0"/>
              </a:spcAft>
              <a:buClr>
                <a:srgbClr val="5F6368"/>
              </a:buClr>
              <a:buSzPct val="100000"/>
              <a:buFont typeface="Google Sans"/>
              <a:buChar char="●"/>
            </a:pPr>
            <a:r>
              <a:rPr b="1" lang="zh-CN" sz="1200">
                <a:solidFill>
                  <a:srgbClr val="5F6368"/>
                </a:solidFill>
                <a:highlight>
                  <a:srgbClr val="FFFFFF"/>
                </a:highlight>
                <a:latin typeface="Google Sans"/>
                <a:ea typeface="Google Sans"/>
                <a:cs typeface="Google Sans"/>
                <a:sym typeface="Google Sans"/>
              </a:rPr>
              <a:t>Foundation</a:t>
            </a:r>
            <a:r>
              <a:rPr lang="zh-CN" sz="1200">
                <a:solidFill>
                  <a:srgbClr val="5F6368"/>
                </a:solidFill>
                <a:highlight>
                  <a:srgbClr val="FFFFFF"/>
                </a:highlight>
                <a:latin typeface="Google Sans"/>
                <a:ea typeface="Google Sans"/>
                <a:cs typeface="Google Sans"/>
                <a:sym typeface="Google Sans"/>
              </a:rPr>
              <a:t>  - Design system agnostic Compose UI, like Row and Column, LazyColumn, recognition of particular gestures, etc. </a:t>
            </a:r>
            <a:endParaRPr sz="1200">
              <a:solidFill>
                <a:srgbClr val="5F6368"/>
              </a:solidFill>
              <a:highlight>
                <a:srgbClr val="FFFFFF"/>
              </a:highlight>
              <a:latin typeface="Google Sans"/>
              <a:ea typeface="Google Sans"/>
              <a:cs typeface="Google Sans"/>
              <a:sym typeface="Google Sans"/>
            </a:endParaRPr>
          </a:p>
          <a:p>
            <a:pPr indent="-299085" lvl="0" marL="457200" rtl="0" algn="l">
              <a:lnSpc>
                <a:spcPct val="115000"/>
              </a:lnSpc>
              <a:spcBef>
                <a:spcPts val="1000"/>
              </a:spcBef>
              <a:spcAft>
                <a:spcPts val="0"/>
              </a:spcAft>
              <a:buClr>
                <a:srgbClr val="5F6368"/>
              </a:buClr>
              <a:buSzPct val="100000"/>
              <a:buFont typeface="Google Sans"/>
              <a:buChar char="●"/>
            </a:pPr>
            <a:r>
              <a:rPr b="1" lang="zh-CN" sz="1200">
                <a:solidFill>
                  <a:srgbClr val="5F6368"/>
                </a:solidFill>
                <a:highlight>
                  <a:srgbClr val="FFFFFF"/>
                </a:highlight>
                <a:latin typeface="Google Sans"/>
                <a:ea typeface="Google Sans"/>
                <a:cs typeface="Google Sans"/>
                <a:sym typeface="Google Sans"/>
              </a:rPr>
              <a:t>UI</a:t>
            </a:r>
            <a:r>
              <a:rPr lang="zh-CN" sz="1200">
                <a:solidFill>
                  <a:srgbClr val="5F6368"/>
                </a:solidFill>
                <a:highlight>
                  <a:srgbClr val="FFFFFF"/>
                </a:highlight>
                <a:latin typeface="Google Sans"/>
                <a:ea typeface="Google Sans"/>
                <a:cs typeface="Google Sans"/>
                <a:sym typeface="Google Sans"/>
              </a:rPr>
              <a:t> -  Fundamentals of the UI, such as LayoutNode, Modifier, input handlers, custom layouts, and drawing. </a:t>
            </a:r>
            <a:endParaRPr sz="1200">
              <a:solidFill>
                <a:srgbClr val="5F6368"/>
              </a:solidFill>
              <a:highlight>
                <a:srgbClr val="FFFFFF"/>
              </a:highlight>
              <a:latin typeface="Google Sans"/>
              <a:ea typeface="Google Sans"/>
              <a:cs typeface="Google Sans"/>
              <a:sym typeface="Google Sans"/>
            </a:endParaRPr>
          </a:p>
          <a:p>
            <a:pPr indent="-299085" lvl="0" marL="457200" rtl="0" algn="l">
              <a:lnSpc>
                <a:spcPct val="115000"/>
              </a:lnSpc>
              <a:spcBef>
                <a:spcPts val="1000"/>
              </a:spcBef>
              <a:spcAft>
                <a:spcPts val="0"/>
              </a:spcAft>
              <a:buClr>
                <a:srgbClr val="5F6368"/>
              </a:buClr>
              <a:buSzPct val="100000"/>
              <a:buFont typeface="Google Sans"/>
              <a:buChar char="●"/>
            </a:pPr>
            <a:r>
              <a:rPr b="1" lang="zh-CN" sz="1200">
                <a:solidFill>
                  <a:srgbClr val="5F6368"/>
                </a:solidFill>
                <a:highlight>
                  <a:srgbClr val="FFFFFF"/>
                </a:highlight>
                <a:latin typeface="Google Sans"/>
                <a:ea typeface="Google Sans"/>
                <a:cs typeface="Google Sans"/>
                <a:sym typeface="Google Sans"/>
              </a:rPr>
              <a:t>Runtime</a:t>
            </a:r>
            <a:r>
              <a:rPr lang="zh-CN" sz="1200">
                <a:solidFill>
                  <a:srgbClr val="5F6368"/>
                </a:solidFill>
                <a:highlight>
                  <a:srgbClr val="FFFFFF"/>
                </a:highlight>
                <a:latin typeface="Google Sans"/>
                <a:ea typeface="Google Sans"/>
                <a:cs typeface="Google Sans"/>
                <a:sym typeface="Google Sans"/>
              </a:rPr>
              <a:t> - Compose’s tree management abilitiesthe, such as remember, mutableStateOf, the @Composable annotation and SideEffect.</a:t>
            </a:r>
            <a:endParaRPr sz="1200">
              <a:solidFill>
                <a:srgbClr val="5F6368"/>
              </a:solidFill>
              <a:highlight>
                <a:srgbClr val="FFFFFF"/>
              </a:highlight>
              <a:latin typeface="Google Sans"/>
              <a:ea typeface="Google Sans"/>
              <a:cs typeface="Google Sans"/>
              <a:sym typeface="Google Sans"/>
            </a:endParaRPr>
          </a:p>
          <a:p>
            <a:pPr indent="-299085" lvl="0" marL="457200" rtl="0" algn="l">
              <a:lnSpc>
                <a:spcPct val="115000"/>
              </a:lnSpc>
              <a:spcBef>
                <a:spcPts val="1000"/>
              </a:spcBef>
              <a:spcAft>
                <a:spcPts val="1000"/>
              </a:spcAft>
              <a:buClr>
                <a:srgbClr val="5F6368"/>
              </a:buClr>
              <a:buSzPct val="100000"/>
              <a:buFont typeface="Google Sans"/>
              <a:buChar char="●"/>
            </a:pPr>
            <a:r>
              <a:rPr b="1" lang="zh-CN" sz="1200">
                <a:solidFill>
                  <a:srgbClr val="5F6368"/>
                </a:solidFill>
                <a:highlight>
                  <a:srgbClr val="FFFFFF"/>
                </a:highlight>
                <a:latin typeface="Google Sans"/>
                <a:ea typeface="Google Sans"/>
                <a:cs typeface="Google Sans"/>
                <a:sym typeface="Google Sans"/>
              </a:rPr>
              <a:t>Compiler</a:t>
            </a:r>
            <a:r>
              <a:rPr lang="zh-CN" sz="1200">
                <a:solidFill>
                  <a:srgbClr val="5F6368"/>
                </a:solidFill>
                <a:highlight>
                  <a:srgbClr val="FFFFFF"/>
                </a:highlight>
                <a:latin typeface="Google Sans"/>
                <a:ea typeface="Google Sans"/>
                <a:cs typeface="Google Sans"/>
                <a:sym typeface="Google Sans"/>
              </a:rPr>
              <a:t> - Transform @Composable functions and enable optimizations with a Kotlin compiler plugin.</a:t>
            </a:r>
            <a:endParaRPr sz="1200">
              <a:solidFill>
                <a:srgbClr val="5F6368"/>
              </a:solidFill>
              <a:highlight>
                <a:srgbClr val="FFFFFF"/>
              </a:highlight>
              <a:latin typeface="Google Sans"/>
              <a:ea typeface="Google Sans"/>
              <a:cs typeface="Google Sans"/>
              <a:sym typeface="Google Sans"/>
            </a:endParaRPr>
          </a:p>
        </p:txBody>
      </p:sp>
      <p:grpSp>
        <p:nvGrpSpPr>
          <p:cNvPr id="159" name="Google Shape;159;p28"/>
          <p:cNvGrpSpPr/>
          <p:nvPr/>
        </p:nvGrpSpPr>
        <p:grpSpPr>
          <a:xfrm>
            <a:off x="5507925" y="2471975"/>
            <a:ext cx="2226900" cy="535500"/>
            <a:chOff x="4830550" y="1148700"/>
            <a:chExt cx="2226900" cy="535500"/>
          </a:xfrm>
        </p:grpSpPr>
        <p:sp>
          <p:nvSpPr>
            <p:cNvPr id="160" name="Google Shape;160;p28"/>
            <p:cNvSpPr/>
            <p:nvPr/>
          </p:nvSpPr>
          <p:spPr>
            <a:xfrm>
              <a:off x="4830550" y="1148700"/>
              <a:ext cx="2226900" cy="535500"/>
            </a:xfrm>
            <a:prstGeom prst="roundRect">
              <a:avLst>
                <a:gd fmla="val 23693" name="adj"/>
              </a:avLst>
            </a:prstGeom>
            <a:solidFill>
              <a:srgbClr val="FFFFFF"/>
            </a:solidFill>
            <a:ln cap="flat" cmpd="sng" w="19050">
              <a:solidFill>
                <a:srgbClr val="34A853"/>
              </a:solidFill>
              <a:prstDash val="solid"/>
              <a:miter lim="400000"/>
              <a:headEnd len="sm" w="sm" type="none"/>
              <a:tailEnd len="sm" w="sm" type="none"/>
            </a:ln>
            <a:effectLst>
              <a:outerShdw blurRad="57150" rotWithShape="0">
                <a:srgbClr val="000000">
                  <a:alpha val="2196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1" name="Google Shape;161;p28"/>
            <p:cNvSpPr txBox="1"/>
            <p:nvPr/>
          </p:nvSpPr>
          <p:spPr>
            <a:xfrm>
              <a:off x="4859125" y="1216350"/>
              <a:ext cx="146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Google Sans"/>
                  <a:ea typeface="Google Sans"/>
                  <a:cs typeface="Google Sans"/>
                  <a:sym typeface="Google Sans"/>
                </a:rPr>
                <a:t>Compose UI</a:t>
              </a:r>
              <a:endParaRPr sz="1200">
                <a:latin typeface="Google Sans"/>
                <a:ea typeface="Google Sans"/>
                <a:cs typeface="Google Sans"/>
                <a:sym typeface="Google Sans"/>
              </a:endParaRPr>
            </a:p>
          </p:txBody>
        </p:sp>
        <p:sp>
          <p:nvSpPr>
            <p:cNvPr id="162" name="Google Shape;162;p28"/>
            <p:cNvSpPr/>
            <p:nvPr/>
          </p:nvSpPr>
          <p:spPr>
            <a:xfrm>
              <a:off x="6564134" y="1284223"/>
              <a:ext cx="340500" cy="299100"/>
            </a:xfrm>
            <a:prstGeom prst="ellipse">
              <a:avLst/>
            </a:prstGeom>
            <a:solidFill>
              <a:srgbClr val="34A85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3" name="Google Shape;163;p28"/>
            <p:cNvSpPr/>
            <p:nvPr/>
          </p:nvSpPr>
          <p:spPr>
            <a:xfrm>
              <a:off x="6661932" y="1366367"/>
              <a:ext cx="144936" cy="13462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64" name="Google Shape;164;p28"/>
          <p:cNvGrpSpPr/>
          <p:nvPr/>
        </p:nvGrpSpPr>
        <p:grpSpPr>
          <a:xfrm>
            <a:off x="5507925" y="3132421"/>
            <a:ext cx="2226900" cy="535500"/>
            <a:chOff x="4830550" y="1148700"/>
            <a:chExt cx="2226900" cy="535500"/>
          </a:xfrm>
        </p:grpSpPr>
        <p:sp>
          <p:nvSpPr>
            <p:cNvPr id="165" name="Google Shape;165;p28"/>
            <p:cNvSpPr/>
            <p:nvPr/>
          </p:nvSpPr>
          <p:spPr>
            <a:xfrm>
              <a:off x="4830550" y="1148700"/>
              <a:ext cx="2226900" cy="535500"/>
            </a:xfrm>
            <a:prstGeom prst="roundRect">
              <a:avLst>
                <a:gd fmla="val 23693" name="adj"/>
              </a:avLst>
            </a:prstGeom>
            <a:solidFill>
              <a:srgbClr val="FFFFFF"/>
            </a:solidFill>
            <a:ln cap="flat" cmpd="sng" w="19050">
              <a:solidFill>
                <a:srgbClr val="34A853"/>
              </a:solidFill>
              <a:prstDash val="solid"/>
              <a:miter lim="400000"/>
              <a:headEnd len="sm" w="sm" type="none"/>
              <a:tailEnd len="sm" w="sm" type="none"/>
            </a:ln>
            <a:effectLst>
              <a:outerShdw blurRad="57150" rotWithShape="0">
                <a:srgbClr val="000000">
                  <a:alpha val="2196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6" name="Google Shape;166;p28"/>
            <p:cNvSpPr txBox="1"/>
            <p:nvPr/>
          </p:nvSpPr>
          <p:spPr>
            <a:xfrm>
              <a:off x="4874575" y="1216350"/>
              <a:ext cx="202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Google Sans"/>
                  <a:ea typeface="Google Sans"/>
                  <a:cs typeface="Google Sans"/>
                  <a:sym typeface="Google Sans"/>
                </a:rPr>
                <a:t>Compose </a:t>
              </a:r>
              <a:r>
                <a:rPr lang="zh-CN" sz="1200">
                  <a:latin typeface="Google Sans"/>
                  <a:ea typeface="Google Sans"/>
                  <a:cs typeface="Google Sans"/>
                  <a:sym typeface="Google Sans"/>
                </a:rPr>
                <a:t>Runtime</a:t>
              </a:r>
              <a:endParaRPr sz="1200">
                <a:latin typeface="Google Sans"/>
                <a:ea typeface="Google Sans"/>
                <a:cs typeface="Google Sans"/>
                <a:sym typeface="Google Sans"/>
              </a:endParaRPr>
            </a:p>
          </p:txBody>
        </p:sp>
        <p:sp>
          <p:nvSpPr>
            <p:cNvPr id="167" name="Google Shape;167;p28"/>
            <p:cNvSpPr/>
            <p:nvPr/>
          </p:nvSpPr>
          <p:spPr>
            <a:xfrm>
              <a:off x="6564134" y="1284223"/>
              <a:ext cx="340500" cy="299100"/>
            </a:xfrm>
            <a:prstGeom prst="ellipse">
              <a:avLst/>
            </a:prstGeom>
            <a:solidFill>
              <a:srgbClr val="34A85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8" name="Google Shape;168;p28"/>
            <p:cNvSpPr/>
            <p:nvPr/>
          </p:nvSpPr>
          <p:spPr>
            <a:xfrm>
              <a:off x="6661932" y="1366367"/>
              <a:ext cx="144936" cy="13462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69" name="Google Shape;169;p28"/>
          <p:cNvGrpSpPr/>
          <p:nvPr/>
        </p:nvGrpSpPr>
        <p:grpSpPr>
          <a:xfrm>
            <a:off x="5507925" y="3792867"/>
            <a:ext cx="2226900" cy="535500"/>
            <a:chOff x="4830550" y="1148700"/>
            <a:chExt cx="2226900" cy="535500"/>
          </a:xfrm>
        </p:grpSpPr>
        <p:sp>
          <p:nvSpPr>
            <p:cNvPr id="170" name="Google Shape;170;p28"/>
            <p:cNvSpPr/>
            <p:nvPr/>
          </p:nvSpPr>
          <p:spPr>
            <a:xfrm>
              <a:off x="4830550" y="1148700"/>
              <a:ext cx="2226900" cy="535500"/>
            </a:xfrm>
            <a:prstGeom prst="roundRect">
              <a:avLst>
                <a:gd fmla="val 23693" name="adj"/>
              </a:avLst>
            </a:prstGeom>
            <a:solidFill>
              <a:srgbClr val="FFFFFF"/>
            </a:solidFill>
            <a:ln cap="flat" cmpd="sng" w="19050">
              <a:solidFill>
                <a:srgbClr val="34A853"/>
              </a:solidFill>
              <a:prstDash val="solid"/>
              <a:miter lim="400000"/>
              <a:headEnd len="sm" w="sm" type="none"/>
              <a:tailEnd len="sm" w="sm" type="none"/>
            </a:ln>
            <a:effectLst>
              <a:outerShdw blurRad="57150" rotWithShape="0">
                <a:srgbClr val="000000">
                  <a:alpha val="2196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1" name="Google Shape;171;p28"/>
            <p:cNvSpPr txBox="1"/>
            <p:nvPr/>
          </p:nvSpPr>
          <p:spPr>
            <a:xfrm>
              <a:off x="4874575" y="1216350"/>
              <a:ext cx="218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Google Sans"/>
                  <a:ea typeface="Google Sans"/>
                  <a:cs typeface="Google Sans"/>
                  <a:sym typeface="Google Sans"/>
                </a:rPr>
                <a:t>Compose </a:t>
              </a:r>
              <a:r>
                <a:rPr lang="zh-CN" sz="1200">
                  <a:latin typeface="Google Sans"/>
                  <a:ea typeface="Google Sans"/>
                  <a:cs typeface="Google Sans"/>
                  <a:sym typeface="Google Sans"/>
                </a:rPr>
                <a:t>Compiler</a:t>
              </a:r>
              <a:endParaRPr sz="1200">
                <a:latin typeface="Google Sans"/>
                <a:ea typeface="Google Sans"/>
                <a:cs typeface="Google Sans"/>
                <a:sym typeface="Google Sans"/>
              </a:endParaRPr>
            </a:p>
          </p:txBody>
        </p:sp>
        <p:sp>
          <p:nvSpPr>
            <p:cNvPr id="172" name="Google Shape;172;p28"/>
            <p:cNvSpPr/>
            <p:nvPr/>
          </p:nvSpPr>
          <p:spPr>
            <a:xfrm>
              <a:off x="6564134" y="1284223"/>
              <a:ext cx="340500" cy="299100"/>
            </a:xfrm>
            <a:prstGeom prst="ellipse">
              <a:avLst/>
            </a:prstGeom>
            <a:solidFill>
              <a:srgbClr val="34A85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3" name="Google Shape;173;p28"/>
            <p:cNvSpPr/>
            <p:nvPr/>
          </p:nvSpPr>
          <p:spPr>
            <a:xfrm>
              <a:off x="6661932" y="1366367"/>
              <a:ext cx="144936" cy="13462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74" name="Google Shape;174;p28"/>
          <p:cNvGrpSpPr/>
          <p:nvPr/>
        </p:nvGrpSpPr>
        <p:grpSpPr>
          <a:xfrm>
            <a:off x="5507925" y="1820000"/>
            <a:ext cx="2226900" cy="535500"/>
            <a:chOff x="4830550" y="1148700"/>
            <a:chExt cx="2226900" cy="535500"/>
          </a:xfrm>
        </p:grpSpPr>
        <p:sp>
          <p:nvSpPr>
            <p:cNvPr id="175" name="Google Shape;175;p28"/>
            <p:cNvSpPr/>
            <p:nvPr/>
          </p:nvSpPr>
          <p:spPr>
            <a:xfrm>
              <a:off x="4830550" y="1148700"/>
              <a:ext cx="2226900" cy="535500"/>
            </a:xfrm>
            <a:prstGeom prst="roundRect">
              <a:avLst>
                <a:gd fmla="val 23693" name="adj"/>
              </a:avLst>
            </a:prstGeom>
            <a:solidFill>
              <a:srgbClr val="FFFFFF"/>
            </a:solidFill>
            <a:ln cap="flat" cmpd="sng" w="19050">
              <a:solidFill>
                <a:srgbClr val="34A853"/>
              </a:solidFill>
              <a:prstDash val="solid"/>
              <a:miter lim="400000"/>
              <a:headEnd len="sm" w="sm" type="none"/>
              <a:tailEnd len="sm" w="sm" type="none"/>
            </a:ln>
            <a:effectLst>
              <a:outerShdw blurRad="57150" rotWithShape="0">
                <a:srgbClr val="000000">
                  <a:alpha val="2196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6" name="Google Shape;176;p28"/>
            <p:cNvSpPr txBox="1"/>
            <p:nvPr/>
          </p:nvSpPr>
          <p:spPr>
            <a:xfrm>
              <a:off x="4830550" y="1216350"/>
              <a:ext cx="183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Google Sans"/>
                  <a:ea typeface="Google Sans"/>
                  <a:cs typeface="Google Sans"/>
                  <a:sym typeface="Google Sans"/>
                </a:rPr>
                <a:t>Compose Foundation</a:t>
              </a:r>
              <a:endParaRPr sz="1200">
                <a:latin typeface="Google Sans"/>
                <a:ea typeface="Google Sans"/>
                <a:cs typeface="Google Sans"/>
                <a:sym typeface="Google Sans"/>
              </a:endParaRPr>
            </a:p>
          </p:txBody>
        </p:sp>
        <p:sp>
          <p:nvSpPr>
            <p:cNvPr id="177" name="Google Shape;177;p28"/>
            <p:cNvSpPr/>
            <p:nvPr/>
          </p:nvSpPr>
          <p:spPr>
            <a:xfrm>
              <a:off x="6564134" y="1284223"/>
              <a:ext cx="340500" cy="299100"/>
            </a:xfrm>
            <a:prstGeom prst="ellipse">
              <a:avLst/>
            </a:prstGeom>
            <a:solidFill>
              <a:srgbClr val="34A85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8" name="Google Shape;178;p28"/>
            <p:cNvSpPr/>
            <p:nvPr/>
          </p:nvSpPr>
          <p:spPr>
            <a:xfrm>
              <a:off x="6661932" y="1366367"/>
              <a:ext cx="144936" cy="13462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grpSp>
        <p:nvGrpSpPr>
          <p:cNvPr id="179" name="Google Shape;179;p28"/>
          <p:cNvGrpSpPr/>
          <p:nvPr/>
        </p:nvGrpSpPr>
        <p:grpSpPr>
          <a:xfrm>
            <a:off x="5507925" y="1158431"/>
            <a:ext cx="2226900" cy="535500"/>
            <a:chOff x="4830550" y="1148700"/>
            <a:chExt cx="2226900" cy="535500"/>
          </a:xfrm>
        </p:grpSpPr>
        <p:sp>
          <p:nvSpPr>
            <p:cNvPr id="180" name="Google Shape;180;p28"/>
            <p:cNvSpPr/>
            <p:nvPr/>
          </p:nvSpPr>
          <p:spPr>
            <a:xfrm>
              <a:off x="4830550" y="1148700"/>
              <a:ext cx="2226900" cy="535500"/>
            </a:xfrm>
            <a:prstGeom prst="roundRect">
              <a:avLst>
                <a:gd fmla="val 23693" name="adj"/>
              </a:avLst>
            </a:prstGeom>
            <a:solidFill>
              <a:srgbClr val="FFFFFF"/>
            </a:solidFill>
            <a:ln cap="flat" cmpd="sng" w="19050">
              <a:solidFill>
                <a:srgbClr val="34A853"/>
              </a:solidFill>
              <a:prstDash val="solid"/>
              <a:miter lim="400000"/>
              <a:headEnd len="sm" w="sm" type="none"/>
              <a:tailEnd len="sm" w="sm" type="none"/>
            </a:ln>
            <a:effectLst>
              <a:outerShdw blurRad="57150" rotWithShape="0">
                <a:srgbClr val="000000">
                  <a:alpha val="2196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81" name="Google Shape;181;p28"/>
            <p:cNvSpPr txBox="1"/>
            <p:nvPr/>
          </p:nvSpPr>
          <p:spPr>
            <a:xfrm>
              <a:off x="4830550" y="1216344"/>
              <a:ext cx="183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Google Sans"/>
                  <a:ea typeface="Google Sans"/>
                  <a:cs typeface="Google Sans"/>
                  <a:sym typeface="Google Sans"/>
                </a:rPr>
                <a:t>Compose Material</a:t>
              </a:r>
              <a:endParaRPr sz="1200">
                <a:latin typeface="Google Sans"/>
                <a:ea typeface="Google Sans"/>
                <a:cs typeface="Google Sans"/>
                <a:sym typeface="Google Sans"/>
              </a:endParaRPr>
            </a:p>
          </p:txBody>
        </p:sp>
        <p:sp>
          <p:nvSpPr>
            <p:cNvPr id="182" name="Google Shape;182;p28"/>
            <p:cNvSpPr/>
            <p:nvPr/>
          </p:nvSpPr>
          <p:spPr>
            <a:xfrm>
              <a:off x="6564134" y="1284223"/>
              <a:ext cx="340500" cy="299100"/>
            </a:xfrm>
            <a:prstGeom prst="ellipse">
              <a:avLst/>
            </a:prstGeom>
            <a:solidFill>
              <a:srgbClr val="34A85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83" name="Google Shape;183;p28"/>
            <p:cNvSpPr/>
            <p:nvPr/>
          </p:nvSpPr>
          <p:spPr>
            <a:xfrm>
              <a:off x="6661932" y="1366367"/>
              <a:ext cx="144936" cy="13462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555600"/>
            <a:ext cx="4471800" cy="41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400">
                <a:solidFill>
                  <a:srgbClr val="5F6368"/>
                </a:solidFill>
                <a:latin typeface="Google Sans"/>
                <a:ea typeface="Google Sans"/>
                <a:cs typeface="Google Sans"/>
                <a:sym typeface="Google Sans"/>
              </a:rPr>
              <a:t>“Compose is, at its core, a general-purpose tool for managing a tree of nodes of any type. Well a ‘tree of nodes’ describes just about anything, and as a result Compose can target just about anything.</a:t>
            </a:r>
            <a:endParaRPr sz="1400">
              <a:solidFill>
                <a:srgbClr val="5F6368"/>
              </a:solidFill>
              <a:latin typeface="Google Sans"/>
              <a:ea typeface="Google Sans"/>
              <a:cs typeface="Google Sans"/>
              <a:sym typeface="Google Sans"/>
            </a:endParaRPr>
          </a:p>
          <a:p>
            <a:pPr indent="0" lvl="0" marL="0" rtl="0" algn="l">
              <a:spcBef>
                <a:spcPts val="1200"/>
              </a:spcBef>
              <a:spcAft>
                <a:spcPts val="0"/>
              </a:spcAft>
              <a:buClr>
                <a:schemeClr val="dk1"/>
              </a:buClr>
              <a:buSzPts val="1100"/>
              <a:buFont typeface="Arial"/>
              <a:buNone/>
            </a:pPr>
            <a:r>
              <a:rPr lang="zh-CN" sz="1400">
                <a:solidFill>
                  <a:srgbClr val="5F6368"/>
                </a:solidFill>
                <a:highlight>
                  <a:srgbClr val="FFFFFF"/>
                </a:highlight>
                <a:latin typeface="Google Sans"/>
                <a:ea typeface="Google Sans"/>
                <a:cs typeface="Google Sans"/>
                <a:sym typeface="Google Sans"/>
              </a:rPr>
              <a:t>The nodes don’t have to be UI related at all. The tree could exist at the presenter layer as view state objects, at the data layer as model objects, or simply be a value tree of pure data.</a:t>
            </a:r>
            <a:r>
              <a:rPr lang="zh-CN" sz="1400">
                <a:solidFill>
                  <a:srgbClr val="5F6368"/>
                </a:solidFill>
                <a:latin typeface="Google Sans"/>
                <a:ea typeface="Google Sans"/>
                <a:cs typeface="Google Sans"/>
                <a:sym typeface="Google Sans"/>
              </a:rPr>
              <a:t>”</a:t>
            </a:r>
            <a:endParaRPr sz="1400">
              <a:solidFill>
                <a:srgbClr val="5F6368"/>
              </a:solidFill>
              <a:latin typeface="Google Sans"/>
              <a:ea typeface="Google Sans"/>
              <a:cs typeface="Google Sans"/>
              <a:sym typeface="Google Sans"/>
            </a:endParaRPr>
          </a:p>
          <a:p>
            <a:pPr indent="457200" lvl="0" marL="2286000" rtl="0" algn="l">
              <a:spcBef>
                <a:spcPts val="1200"/>
              </a:spcBef>
              <a:spcAft>
                <a:spcPts val="1200"/>
              </a:spcAft>
              <a:buNone/>
            </a:pPr>
            <a:r>
              <a:rPr lang="zh-CN" sz="1400">
                <a:solidFill>
                  <a:schemeClr val="dk2"/>
                </a:solidFill>
                <a:latin typeface="Google Sans"/>
                <a:ea typeface="Google Sans"/>
                <a:cs typeface="Google Sans"/>
                <a:sym typeface="Google Sans"/>
              </a:rPr>
              <a:t>– Jake Wharton</a:t>
            </a:r>
            <a:endParaRPr sz="1400">
              <a:solidFill>
                <a:schemeClr val="dk2"/>
              </a:solidFill>
              <a:latin typeface="Google Sans"/>
              <a:ea typeface="Google Sans"/>
              <a:cs typeface="Google Sans"/>
              <a:sym typeface="Google Sans"/>
            </a:endParaRPr>
          </a:p>
        </p:txBody>
      </p:sp>
      <p:pic>
        <p:nvPicPr>
          <p:cNvPr id="189" name="Google Shape;189;p29"/>
          <p:cNvPicPr preferRelativeResize="0"/>
          <p:nvPr/>
        </p:nvPicPr>
        <p:blipFill>
          <a:blip r:embed="rId3">
            <a:alphaModFix/>
          </a:blip>
          <a:stretch>
            <a:fillRect/>
          </a:stretch>
        </p:blipFill>
        <p:spPr>
          <a:xfrm>
            <a:off x="5600825" y="0"/>
            <a:ext cx="3366135" cy="5143500"/>
          </a:xfrm>
          <a:prstGeom prst="rect">
            <a:avLst/>
          </a:prstGeom>
          <a:noFill/>
          <a:ln>
            <a:noFill/>
          </a:ln>
        </p:spPr>
      </p:pic>
      <p:sp>
        <p:nvSpPr>
          <p:cNvPr id="190" name="Google Shape;190;p2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Compose Teck Stack</a:t>
            </a:r>
            <a:endParaRPr>
              <a:latin typeface="Google Sans Medium"/>
              <a:ea typeface="Google Sans Medium"/>
              <a:cs typeface="Google Sans Medium"/>
              <a:sym typeface="Google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p:nvPr/>
        </p:nvSpPr>
        <p:spPr>
          <a:xfrm>
            <a:off x="452450" y="2661525"/>
            <a:ext cx="3366300" cy="1858200"/>
          </a:xfrm>
          <a:prstGeom prst="roundRect">
            <a:avLst>
              <a:gd fmla="val 2852"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96" name="Google Shape;196;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Compose </a:t>
            </a:r>
            <a:r>
              <a:rPr lang="zh-CN">
                <a:latin typeface="Google Sans Medium"/>
                <a:ea typeface="Google Sans Medium"/>
                <a:cs typeface="Google Sans Medium"/>
                <a:sym typeface="Google Sans Medium"/>
              </a:rPr>
              <a:t>Runtime</a:t>
            </a:r>
            <a:endParaRPr>
              <a:latin typeface="Google Sans Medium"/>
              <a:ea typeface="Google Sans Medium"/>
              <a:cs typeface="Google Sans Medium"/>
              <a:sym typeface="Google Sans Medium"/>
            </a:endParaRPr>
          </a:p>
        </p:txBody>
      </p:sp>
      <p:sp>
        <p:nvSpPr>
          <p:cNvPr id="197" name="Google Shape;197;p30"/>
          <p:cNvSpPr txBox="1"/>
          <p:nvPr/>
        </p:nvSpPr>
        <p:spPr>
          <a:xfrm>
            <a:off x="4142275" y="0"/>
            <a:ext cx="50019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CC7832"/>
                </a:solidFill>
                <a:highlight>
                  <a:srgbClr val="2B2B2B"/>
                </a:highlight>
                <a:latin typeface="Roboto Mono"/>
                <a:ea typeface="Roboto Mono"/>
                <a:cs typeface="Roboto Mono"/>
                <a:sym typeface="Roboto Mono"/>
              </a:rPr>
              <a:t>internal class </a:t>
            </a:r>
            <a:r>
              <a:rPr lang="zh-CN" sz="900">
                <a:solidFill>
                  <a:srgbClr val="A9B7C6"/>
                </a:solidFill>
                <a:highlight>
                  <a:srgbClr val="2B2B2B"/>
                </a:highlight>
                <a:latin typeface="Roboto Mono"/>
                <a:ea typeface="Roboto Mono"/>
                <a:cs typeface="Roboto Mono"/>
                <a:sym typeface="Roboto Mono"/>
              </a:rPr>
              <a:t>UiApplier(</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root: LayoutNode</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AbstractApplier&lt;LayoutNode&gt;(root)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override fun </a:t>
            </a:r>
            <a:r>
              <a:rPr lang="zh-CN" sz="900">
                <a:solidFill>
                  <a:srgbClr val="FFC66D"/>
                </a:solidFill>
                <a:highlight>
                  <a:srgbClr val="2B2B2B"/>
                </a:highlight>
                <a:latin typeface="Roboto Mono"/>
                <a:ea typeface="Roboto Mono"/>
                <a:cs typeface="Roboto Mono"/>
                <a:sym typeface="Roboto Mono"/>
              </a:rPr>
              <a:t>insertTopDown</a:t>
            </a:r>
            <a:r>
              <a:rPr lang="zh-CN" sz="900">
                <a:solidFill>
                  <a:srgbClr val="A9B7C6"/>
                </a:solidFill>
                <a:highlight>
                  <a:srgbClr val="2B2B2B"/>
                </a:highlight>
                <a:latin typeface="Roboto Mono"/>
                <a:ea typeface="Roboto Mono"/>
                <a:cs typeface="Roboto Mono"/>
                <a:sym typeface="Roboto Mono"/>
              </a:rPr>
              <a:t>(index: Int</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instance: LayoutNode)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808080"/>
                </a:solidFill>
                <a:highlight>
                  <a:srgbClr val="2B2B2B"/>
                </a:highlight>
                <a:latin typeface="Roboto Mono"/>
                <a:ea typeface="Roboto Mono"/>
                <a:cs typeface="Roboto Mono"/>
                <a:sym typeface="Roboto Mono"/>
              </a:rPr>
              <a:t>       </a:t>
            </a:r>
            <a:r>
              <a:rPr lang="zh-CN" sz="900">
                <a:solidFill>
                  <a:srgbClr val="808080"/>
                </a:solidFill>
                <a:highlight>
                  <a:srgbClr val="2B2B2B"/>
                </a:highlight>
                <a:latin typeface="Roboto Mono"/>
                <a:ea typeface="Roboto Mono"/>
                <a:cs typeface="Roboto Mono"/>
                <a:sym typeface="Roboto Mono"/>
              </a:rPr>
              <a:t>// Ignored.</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endParaRPr sz="900">
              <a:solidFill>
                <a:srgbClr val="808080"/>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808080"/>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override fun </a:t>
            </a:r>
            <a:r>
              <a:rPr lang="zh-CN" sz="900">
                <a:solidFill>
                  <a:srgbClr val="FFC66D"/>
                </a:solidFill>
                <a:highlight>
                  <a:srgbClr val="2B2B2B"/>
                </a:highlight>
                <a:latin typeface="Roboto Mono"/>
                <a:ea typeface="Roboto Mono"/>
                <a:cs typeface="Roboto Mono"/>
                <a:sym typeface="Roboto Mono"/>
              </a:rPr>
              <a:t>insertBottomUp</a:t>
            </a:r>
            <a:r>
              <a:rPr lang="zh-CN" sz="900">
                <a:solidFill>
                  <a:srgbClr val="A9B7C6"/>
                </a:solidFill>
                <a:highlight>
                  <a:srgbClr val="2B2B2B"/>
                </a:highlight>
                <a:latin typeface="Roboto Mono"/>
                <a:ea typeface="Roboto Mono"/>
                <a:cs typeface="Roboto Mono"/>
                <a:sym typeface="Roboto Mono"/>
              </a:rPr>
              <a:t>(index: Int</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instance: LayoutNode)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current.insertAt(index</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instance)</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override fun </a:t>
            </a:r>
            <a:r>
              <a:rPr lang="zh-CN" sz="900">
                <a:solidFill>
                  <a:srgbClr val="FFC66D"/>
                </a:solidFill>
                <a:highlight>
                  <a:srgbClr val="2B2B2B"/>
                </a:highlight>
                <a:latin typeface="Roboto Mono"/>
                <a:ea typeface="Roboto Mono"/>
                <a:cs typeface="Roboto Mono"/>
                <a:sym typeface="Roboto Mono"/>
              </a:rPr>
              <a:t>remove</a:t>
            </a:r>
            <a:r>
              <a:rPr lang="zh-CN" sz="900">
                <a:solidFill>
                  <a:srgbClr val="A9B7C6"/>
                </a:solidFill>
                <a:highlight>
                  <a:srgbClr val="2B2B2B"/>
                </a:highlight>
                <a:latin typeface="Roboto Mono"/>
                <a:ea typeface="Roboto Mono"/>
                <a:cs typeface="Roboto Mono"/>
                <a:sym typeface="Roboto Mono"/>
              </a:rPr>
              <a:t>(index: Int</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count: Int)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current.removeAt(index</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count)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override fun </a:t>
            </a:r>
            <a:r>
              <a:rPr lang="zh-CN" sz="900">
                <a:solidFill>
                  <a:srgbClr val="FFC66D"/>
                </a:solidFill>
                <a:highlight>
                  <a:srgbClr val="2B2B2B"/>
                </a:highlight>
                <a:latin typeface="Roboto Mono"/>
                <a:ea typeface="Roboto Mono"/>
                <a:cs typeface="Roboto Mono"/>
                <a:sym typeface="Roboto Mono"/>
              </a:rPr>
              <a:t>move</a:t>
            </a:r>
            <a:r>
              <a:rPr lang="zh-CN" sz="900">
                <a:solidFill>
                  <a:srgbClr val="A9B7C6"/>
                </a:solidFill>
                <a:highlight>
                  <a:srgbClr val="2B2B2B"/>
                </a:highlight>
                <a:latin typeface="Roboto Mono"/>
                <a:ea typeface="Roboto Mono"/>
                <a:cs typeface="Roboto Mono"/>
                <a:sym typeface="Roboto Mono"/>
              </a:rPr>
              <a:t>(from: Int</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to: Int</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count: Int)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current.move(from</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to</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count)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override fun </a:t>
            </a:r>
            <a:r>
              <a:rPr lang="zh-CN" sz="900">
                <a:solidFill>
                  <a:srgbClr val="FFC66D"/>
                </a:solidFill>
                <a:highlight>
                  <a:srgbClr val="2B2B2B"/>
                </a:highlight>
                <a:latin typeface="Roboto Mono"/>
                <a:ea typeface="Roboto Mono"/>
                <a:cs typeface="Roboto Mono"/>
                <a:sym typeface="Roboto Mono"/>
              </a:rPr>
              <a:t>onClear</a:t>
            </a: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root.removeAll()</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override fun </a:t>
            </a:r>
            <a:r>
              <a:rPr lang="zh-CN" sz="900">
                <a:solidFill>
                  <a:srgbClr val="FFC66D"/>
                </a:solidFill>
                <a:highlight>
                  <a:srgbClr val="2B2B2B"/>
                </a:highlight>
                <a:latin typeface="Roboto Mono"/>
                <a:ea typeface="Roboto Mono"/>
                <a:cs typeface="Roboto Mono"/>
                <a:sym typeface="Roboto Mono"/>
              </a:rPr>
              <a:t>onEndChanges</a:t>
            </a: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super</a:t>
            </a:r>
            <a:r>
              <a:rPr lang="zh-CN" sz="900">
                <a:solidFill>
                  <a:srgbClr val="A9B7C6"/>
                </a:solidFill>
                <a:highlight>
                  <a:srgbClr val="2B2B2B"/>
                </a:highlight>
                <a:latin typeface="Roboto Mono"/>
                <a:ea typeface="Roboto Mono"/>
                <a:cs typeface="Roboto Mono"/>
                <a:sym typeface="Roboto Mono"/>
              </a:rPr>
              <a:t>.onEndChanges()</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(root.owner </a:t>
            </a:r>
            <a:r>
              <a:rPr lang="zh-CN" sz="900">
                <a:solidFill>
                  <a:srgbClr val="CC7832"/>
                </a:solidFill>
                <a:highlight>
                  <a:srgbClr val="2B2B2B"/>
                </a:highlight>
                <a:latin typeface="Roboto Mono"/>
                <a:ea typeface="Roboto Mono"/>
                <a:cs typeface="Roboto Mono"/>
                <a:sym typeface="Roboto Mono"/>
              </a:rPr>
              <a:t>as? </a:t>
            </a:r>
            <a:r>
              <a:rPr lang="zh-CN" sz="900">
                <a:solidFill>
                  <a:srgbClr val="A9B7C6"/>
                </a:solidFill>
                <a:highlight>
                  <a:srgbClr val="2B2B2B"/>
                </a:highlight>
                <a:latin typeface="Roboto Mono"/>
                <a:ea typeface="Roboto Mono"/>
                <a:cs typeface="Roboto Mono"/>
                <a:sym typeface="Roboto Mono"/>
              </a:rPr>
              <a:t>AndroidComposeView)?.clearInvalidObservations()</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A9B7C6"/>
              </a:solidFill>
              <a:highlight>
                <a:srgbClr val="2B2B2B"/>
              </a:highlight>
              <a:latin typeface="Roboto Mono"/>
              <a:ea typeface="Roboto Mono"/>
              <a:cs typeface="Roboto Mono"/>
              <a:sym typeface="Roboto Mono"/>
            </a:endParaRPr>
          </a:p>
        </p:txBody>
      </p:sp>
      <p:sp>
        <p:nvSpPr>
          <p:cNvPr id="198" name="Google Shape;198;p30"/>
          <p:cNvSpPr/>
          <p:nvPr/>
        </p:nvSpPr>
        <p:spPr>
          <a:xfrm>
            <a:off x="610303" y="3366975"/>
            <a:ext cx="1143600" cy="5727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Composition</a:t>
            </a:r>
            <a:endParaRPr sz="1100">
              <a:solidFill>
                <a:srgbClr val="1A1A1A"/>
              </a:solidFill>
              <a:latin typeface="Google Sans Medium"/>
              <a:ea typeface="Google Sans Medium"/>
              <a:cs typeface="Google Sans Medium"/>
              <a:sym typeface="Google Sans Medium"/>
            </a:endParaRPr>
          </a:p>
        </p:txBody>
      </p:sp>
      <p:sp>
        <p:nvSpPr>
          <p:cNvPr id="199" name="Google Shape;199;p30"/>
          <p:cNvSpPr/>
          <p:nvPr/>
        </p:nvSpPr>
        <p:spPr>
          <a:xfrm>
            <a:off x="2516328" y="2794163"/>
            <a:ext cx="1143600" cy="5727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Applier</a:t>
            </a:r>
            <a:endParaRPr sz="500"/>
          </a:p>
        </p:txBody>
      </p:sp>
      <p:sp>
        <p:nvSpPr>
          <p:cNvPr id="200" name="Google Shape;200;p30"/>
          <p:cNvSpPr/>
          <p:nvPr/>
        </p:nvSpPr>
        <p:spPr>
          <a:xfrm>
            <a:off x="2516328" y="3806050"/>
            <a:ext cx="1143600" cy="5727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Node</a:t>
            </a:r>
            <a:endParaRPr sz="500"/>
          </a:p>
        </p:txBody>
      </p:sp>
      <p:cxnSp>
        <p:nvCxnSpPr>
          <p:cNvPr id="201" name="Google Shape;201;p30"/>
          <p:cNvCxnSpPr>
            <a:stCxn id="198" idx="3"/>
            <a:endCxn id="199" idx="1"/>
          </p:cNvCxnSpPr>
          <p:nvPr/>
        </p:nvCxnSpPr>
        <p:spPr>
          <a:xfrm flipH="1" rot="10800000">
            <a:off x="1753903" y="3080625"/>
            <a:ext cx="762300" cy="572700"/>
          </a:xfrm>
          <a:prstGeom prst="straightConnector1">
            <a:avLst/>
          </a:prstGeom>
          <a:noFill/>
          <a:ln cap="flat" cmpd="sng" w="19050">
            <a:solidFill>
              <a:srgbClr val="34A853"/>
            </a:solidFill>
            <a:prstDash val="solid"/>
            <a:miter lim="400000"/>
            <a:headEnd len="sm" w="sm" type="none"/>
            <a:tailEnd len="med" w="med" type="triangle"/>
          </a:ln>
        </p:spPr>
      </p:cxnSp>
      <p:cxnSp>
        <p:nvCxnSpPr>
          <p:cNvPr id="202" name="Google Shape;202;p30"/>
          <p:cNvCxnSpPr>
            <a:stCxn id="198" idx="3"/>
            <a:endCxn id="200" idx="1"/>
          </p:cNvCxnSpPr>
          <p:nvPr/>
        </p:nvCxnSpPr>
        <p:spPr>
          <a:xfrm>
            <a:off x="1753903" y="3653325"/>
            <a:ext cx="762300" cy="439200"/>
          </a:xfrm>
          <a:prstGeom prst="straightConnector1">
            <a:avLst/>
          </a:prstGeom>
          <a:noFill/>
          <a:ln cap="flat" cmpd="sng" w="19050">
            <a:solidFill>
              <a:srgbClr val="34A853"/>
            </a:solidFill>
            <a:prstDash val="solid"/>
            <a:miter lim="400000"/>
            <a:headEnd len="sm" w="sm" type="none"/>
            <a:tailEnd len="med" w="med" type="triangle"/>
          </a:ln>
        </p:spPr>
      </p:cxnSp>
      <p:sp>
        <p:nvSpPr>
          <p:cNvPr id="203" name="Google Shape;203;p30"/>
          <p:cNvSpPr txBox="1"/>
          <p:nvPr/>
        </p:nvSpPr>
        <p:spPr>
          <a:xfrm>
            <a:off x="1804628" y="3023425"/>
            <a:ext cx="7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700">
                <a:latin typeface="Google Sans"/>
                <a:ea typeface="Google Sans"/>
                <a:cs typeface="Google Sans"/>
                <a:sym typeface="Google Sans"/>
              </a:rPr>
              <a:t>update </a:t>
            </a:r>
            <a:endParaRPr sz="700">
              <a:latin typeface="Google Sans"/>
              <a:ea typeface="Google Sans"/>
              <a:cs typeface="Google Sans"/>
              <a:sym typeface="Google Sans"/>
            </a:endParaRPr>
          </a:p>
          <a:p>
            <a:pPr indent="0" lvl="0" marL="0" rtl="0" algn="l">
              <a:spcBef>
                <a:spcPts val="0"/>
              </a:spcBef>
              <a:spcAft>
                <a:spcPts val="0"/>
              </a:spcAft>
              <a:buNone/>
            </a:pPr>
            <a:r>
              <a:rPr lang="zh-CN" sz="700">
                <a:latin typeface="Google Sans"/>
                <a:ea typeface="Google Sans"/>
                <a:cs typeface="Google Sans"/>
                <a:sym typeface="Google Sans"/>
              </a:rPr>
              <a:t>node tree</a:t>
            </a:r>
            <a:endParaRPr sz="700">
              <a:latin typeface="Google Sans"/>
              <a:ea typeface="Google Sans"/>
              <a:cs typeface="Google Sans"/>
              <a:sym typeface="Google Sans"/>
            </a:endParaRPr>
          </a:p>
        </p:txBody>
      </p:sp>
      <p:sp>
        <p:nvSpPr>
          <p:cNvPr id="204" name="Google Shape;204;p30"/>
          <p:cNvSpPr txBox="1"/>
          <p:nvPr/>
        </p:nvSpPr>
        <p:spPr>
          <a:xfrm>
            <a:off x="1786903" y="3902350"/>
            <a:ext cx="8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700">
                <a:latin typeface="Google Sans"/>
                <a:ea typeface="Google Sans"/>
                <a:cs typeface="Google Sans"/>
                <a:sym typeface="Google Sans"/>
              </a:rPr>
              <a:t>u</a:t>
            </a:r>
            <a:r>
              <a:rPr lang="zh-CN" sz="700">
                <a:latin typeface="Google Sans"/>
                <a:ea typeface="Google Sans"/>
                <a:cs typeface="Google Sans"/>
                <a:sym typeface="Google Sans"/>
              </a:rPr>
              <a:t>pdate </a:t>
            </a:r>
            <a:endParaRPr sz="700">
              <a:latin typeface="Google Sans"/>
              <a:ea typeface="Google Sans"/>
              <a:cs typeface="Google Sans"/>
              <a:sym typeface="Google Sans"/>
            </a:endParaRPr>
          </a:p>
          <a:p>
            <a:pPr indent="0" lvl="0" marL="0" rtl="0" algn="l">
              <a:spcBef>
                <a:spcPts val="0"/>
              </a:spcBef>
              <a:spcAft>
                <a:spcPts val="0"/>
              </a:spcAft>
              <a:buNone/>
            </a:pPr>
            <a:r>
              <a:rPr lang="zh-CN" sz="700">
                <a:latin typeface="Google Sans"/>
                <a:ea typeface="Google Sans"/>
                <a:cs typeface="Google Sans"/>
                <a:sym typeface="Google Sans"/>
              </a:rPr>
              <a:t>node p</a:t>
            </a:r>
            <a:r>
              <a:rPr lang="zh-CN" sz="700">
                <a:latin typeface="Google Sans"/>
                <a:ea typeface="Google Sans"/>
                <a:cs typeface="Google Sans"/>
                <a:sym typeface="Google Sans"/>
              </a:rPr>
              <a:t>roperty</a:t>
            </a:r>
            <a:endParaRPr sz="700">
              <a:latin typeface="Google Sans"/>
              <a:ea typeface="Google Sans"/>
              <a:cs typeface="Google Sans"/>
              <a:sym typeface="Google Sans"/>
            </a:endParaRPr>
          </a:p>
        </p:txBody>
      </p:sp>
      <p:sp>
        <p:nvSpPr>
          <p:cNvPr id="205" name="Google Shape;205;p30"/>
          <p:cNvSpPr txBox="1"/>
          <p:nvPr>
            <p:ph idx="1" type="body"/>
          </p:nvPr>
        </p:nvSpPr>
        <p:spPr>
          <a:xfrm>
            <a:off x="311700" y="1152475"/>
            <a:ext cx="3584400" cy="1580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5F6368"/>
              </a:buClr>
              <a:buSzPts val="1000"/>
              <a:buFont typeface="Google Sans"/>
              <a:buChar char="●"/>
            </a:pPr>
            <a:r>
              <a:rPr lang="zh-CN" sz="1000">
                <a:solidFill>
                  <a:srgbClr val="5F6368"/>
                </a:solidFill>
                <a:latin typeface="Google Sans"/>
                <a:ea typeface="Google Sans"/>
                <a:cs typeface="Google Sans"/>
                <a:sym typeface="Google Sans"/>
              </a:rPr>
              <a:t>A</a:t>
            </a:r>
            <a:r>
              <a:rPr lang="zh-CN" sz="1000">
                <a:solidFill>
                  <a:srgbClr val="5F6368"/>
                </a:solidFill>
                <a:latin typeface="Google Sans"/>
                <a:ea typeface="Google Sans"/>
                <a:cs typeface="Google Sans"/>
                <a:sym typeface="Google Sans"/>
              </a:rPr>
              <a:t>s the visitor of nodes, t</a:t>
            </a:r>
            <a:r>
              <a:rPr lang="zh-CN" sz="1000">
                <a:solidFill>
                  <a:srgbClr val="5F6368"/>
                </a:solidFill>
                <a:latin typeface="Google Sans"/>
                <a:ea typeface="Google Sans"/>
                <a:cs typeface="Google Sans"/>
                <a:sym typeface="Google Sans"/>
              </a:rPr>
              <a:t>he Applier provides operations to traverse the tree, insert, remove, or move nodes around.</a:t>
            </a:r>
            <a:endParaRPr sz="1000">
              <a:solidFill>
                <a:srgbClr val="5F6368"/>
              </a:solidFill>
              <a:latin typeface="Google Sans"/>
              <a:ea typeface="Google Sans"/>
              <a:cs typeface="Google Sans"/>
              <a:sym typeface="Google Sans"/>
            </a:endParaRPr>
          </a:p>
          <a:p>
            <a:pPr indent="-292100" lvl="0" marL="457200" rtl="0" algn="l">
              <a:spcBef>
                <a:spcPts val="1000"/>
              </a:spcBef>
              <a:spcAft>
                <a:spcPts val="1000"/>
              </a:spcAft>
              <a:buClr>
                <a:srgbClr val="5F6368"/>
              </a:buClr>
              <a:buSzPts val="1000"/>
              <a:buFont typeface="Google Sans"/>
              <a:buChar char="●"/>
            </a:pPr>
            <a:r>
              <a:rPr lang="zh-CN" sz="1000">
                <a:solidFill>
                  <a:srgbClr val="5F6368"/>
                </a:solidFill>
                <a:latin typeface="Google Sans"/>
                <a:ea typeface="Google Sans"/>
                <a:cs typeface="Google Sans"/>
                <a:sym typeface="Google Sans"/>
              </a:rPr>
              <a:t>Composable are executed during the Composition, and the changes are recorded to slot table. Based on these changes node tree will be updated via Applier.</a:t>
            </a:r>
            <a:endParaRPr sz="1000">
              <a:solidFill>
                <a:srgbClr val="5F6368"/>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JetBrains Compose</a:t>
            </a:r>
            <a:endParaRPr>
              <a:latin typeface="Google Sans Medium"/>
              <a:ea typeface="Google Sans Medium"/>
              <a:cs typeface="Google Sans Medium"/>
              <a:sym typeface="Google Sans Medium"/>
            </a:endParaRPr>
          </a:p>
        </p:txBody>
      </p:sp>
      <p:grpSp>
        <p:nvGrpSpPr>
          <p:cNvPr id="211" name="Google Shape;211;p31"/>
          <p:cNvGrpSpPr/>
          <p:nvPr/>
        </p:nvGrpSpPr>
        <p:grpSpPr>
          <a:xfrm>
            <a:off x="4492991" y="1880325"/>
            <a:ext cx="4167083" cy="1476000"/>
            <a:chOff x="4509091" y="669750"/>
            <a:chExt cx="4167083" cy="1476000"/>
          </a:xfrm>
        </p:grpSpPr>
        <p:sp>
          <p:nvSpPr>
            <p:cNvPr id="212" name="Google Shape;212;p31"/>
            <p:cNvSpPr/>
            <p:nvPr/>
          </p:nvSpPr>
          <p:spPr>
            <a:xfrm>
              <a:off x="6744199" y="1589250"/>
              <a:ext cx="832500" cy="556500"/>
            </a:xfrm>
            <a:prstGeom prst="roundRect">
              <a:avLst>
                <a:gd fmla="val 13448"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Compose</a:t>
              </a:r>
              <a:endParaRPr sz="10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Web</a:t>
              </a:r>
              <a:endParaRPr sz="1000">
                <a:solidFill>
                  <a:srgbClr val="1A1A1A"/>
                </a:solidFill>
                <a:latin typeface="Google Sans Medium"/>
                <a:ea typeface="Google Sans Medium"/>
                <a:cs typeface="Google Sans Medium"/>
                <a:sym typeface="Google Sans Medium"/>
              </a:endParaRPr>
            </a:p>
          </p:txBody>
        </p:sp>
        <p:cxnSp>
          <p:nvCxnSpPr>
            <p:cNvPr id="213" name="Google Shape;213;p31"/>
            <p:cNvCxnSpPr>
              <a:stCxn id="214" idx="3"/>
              <a:endCxn id="215" idx="1"/>
            </p:cNvCxnSpPr>
            <p:nvPr/>
          </p:nvCxnSpPr>
          <p:spPr>
            <a:xfrm>
              <a:off x="5341591" y="956100"/>
              <a:ext cx="293100" cy="0"/>
            </a:xfrm>
            <a:prstGeom prst="straightConnector1">
              <a:avLst/>
            </a:prstGeom>
            <a:noFill/>
            <a:ln cap="flat" cmpd="sng" w="19050">
              <a:solidFill>
                <a:srgbClr val="34A853"/>
              </a:solidFill>
              <a:prstDash val="solid"/>
              <a:miter lim="400000"/>
              <a:headEnd len="sm" w="sm" type="none"/>
              <a:tailEnd len="med" w="med" type="triangle"/>
            </a:ln>
          </p:spPr>
        </p:cxnSp>
        <p:cxnSp>
          <p:nvCxnSpPr>
            <p:cNvPr id="216" name="Google Shape;216;p31"/>
            <p:cNvCxnSpPr>
              <a:stCxn id="215" idx="3"/>
              <a:endCxn id="217" idx="1"/>
            </p:cNvCxnSpPr>
            <p:nvPr/>
          </p:nvCxnSpPr>
          <p:spPr>
            <a:xfrm>
              <a:off x="6467300" y="956100"/>
              <a:ext cx="276900" cy="0"/>
            </a:xfrm>
            <a:prstGeom prst="straightConnector1">
              <a:avLst/>
            </a:prstGeom>
            <a:noFill/>
            <a:ln cap="flat" cmpd="sng" w="19050">
              <a:solidFill>
                <a:srgbClr val="34A853"/>
              </a:solidFill>
              <a:prstDash val="solid"/>
              <a:miter lim="400000"/>
              <a:headEnd len="sm" w="sm" type="none"/>
              <a:tailEnd len="med" w="med" type="triangle"/>
            </a:ln>
          </p:spPr>
        </p:cxnSp>
        <p:cxnSp>
          <p:nvCxnSpPr>
            <p:cNvPr id="218" name="Google Shape;218;p31"/>
            <p:cNvCxnSpPr>
              <a:stCxn id="215" idx="3"/>
              <a:endCxn id="212" idx="1"/>
            </p:cNvCxnSpPr>
            <p:nvPr/>
          </p:nvCxnSpPr>
          <p:spPr>
            <a:xfrm>
              <a:off x="6467300" y="956100"/>
              <a:ext cx="276900" cy="911400"/>
            </a:xfrm>
            <a:prstGeom prst="curvedConnector3">
              <a:avLst>
                <a:gd fmla="val 50000" name="adj1"/>
              </a:avLst>
            </a:prstGeom>
            <a:noFill/>
            <a:ln cap="flat" cmpd="sng" w="19050">
              <a:solidFill>
                <a:srgbClr val="4285F4"/>
              </a:solidFill>
              <a:prstDash val="solid"/>
              <a:miter lim="400000"/>
              <a:headEnd len="sm" w="sm" type="none"/>
              <a:tailEnd len="med" w="med" type="triangle"/>
            </a:ln>
          </p:spPr>
        </p:cxnSp>
        <p:sp>
          <p:nvSpPr>
            <p:cNvPr id="214" name="Google Shape;214;p31"/>
            <p:cNvSpPr/>
            <p:nvPr/>
          </p:nvSpPr>
          <p:spPr>
            <a:xfrm>
              <a:off x="4509091" y="669750"/>
              <a:ext cx="832500" cy="5727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Compiler</a:t>
              </a:r>
              <a:endParaRPr sz="500"/>
            </a:p>
          </p:txBody>
        </p:sp>
        <p:sp>
          <p:nvSpPr>
            <p:cNvPr id="215" name="Google Shape;215;p31"/>
            <p:cNvSpPr/>
            <p:nvPr/>
          </p:nvSpPr>
          <p:spPr>
            <a:xfrm>
              <a:off x="5634800" y="669750"/>
              <a:ext cx="832500" cy="5727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Runtime</a:t>
              </a:r>
              <a:endParaRPr sz="500"/>
            </a:p>
          </p:txBody>
        </p:sp>
        <p:sp>
          <p:nvSpPr>
            <p:cNvPr id="217" name="Google Shape;217;p31"/>
            <p:cNvSpPr/>
            <p:nvPr/>
          </p:nvSpPr>
          <p:spPr>
            <a:xfrm>
              <a:off x="6744100" y="669750"/>
              <a:ext cx="832500" cy="5727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Compose </a:t>
              </a:r>
              <a:endParaRPr sz="10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UI</a:t>
              </a:r>
              <a:endParaRPr sz="400"/>
            </a:p>
          </p:txBody>
        </p:sp>
        <p:sp>
          <p:nvSpPr>
            <p:cNvPr id="219" name="Google Shape;219;p31"/>
            <p:cNvSpPr/>
            <p:nvPr/>
          </p:nvSpPr>
          <p:spPr>
            <a:xfrm>
              <a:off x="7843663" y="669750"/>
              <a:ext cx="832500" cy="5727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Android </a:t>
              </a:r>
              <a:endParaRPr sz="10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UI</a:t>
              </a:r>
              <a:endParaRPr sz="400"/>
            </a:p>
          </p:txBody>
        </p:sp>
        <p:sp>
          <p:nvSpPr>
            <p:cNvPr id="220" name="Google Shape;220;p31"/>
            <p:cNvSpPr/>
            <p:nvPr/>
          </p:nvSpPr>
          <p:spPr>
            <a:xfrm>
              <a:off x="7843674" y="1589238"/>
              <a:ext cx="832500" cy="556500"/>
            </a:xfrm>
            <a:prstGeom prst="roundRect">
              <a:avLst>
                <a:gd fmla="val 13448"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Compose</a:t>
              </a:r>
              <a:endParaRPr sz="10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Desktop</a:t>
              </a:r>
              <a:endParaRPr sz="1000">
                <a:solidFill>
                  <a:srgbClr val="1A1A1A"/>
                </a:solidFill>
                <a:latin typeface="Google Sans Medium"/>
                <a:ea typeface="Google Sans Medium"/>
                <a:cs typeface="Google Sans Medium"/>
                <a:sym typeface="Google Sans Medium"/>
              </a:endParaRPr>
            </a:p>
          </p:txBody>
        </p:sp>
        <p:cxnSp>
          <p:nvCxnSpPr>
            <p:cNvPr id="221" name="Google Shape;221;p31"/>
            <p:cNvCxnSpPr>
              <a:stCxn id="217" idx="3"/>
              <a:endCxn id="219" idx="1"/>
            </p:cNvCxnSpPr>
            <p:nvPr/>
          </p:nvCxnSpPr>
          <p:spPr>
            <a:xfrm>
              <a:off x="7576600" y="956100"/>
              <a:ext cx="267000" cy="0"/>
            </a:xfrm>
            <a:prstGeom prst="straightConnector1">
              <a:avLst/>
            </a:prstGeom>
            <a:noFill/>
            <a:ln cap="flat" cmpd="sng" w="19050">
              <a:solidFill>
                <a:srgbClr val="34A853"/>
              </a:solidFill>
              <a:prstDash val="solid"/>
              <a:miter lim="400000"/>
              <a:headEnd len="sm" w="sm" type="none"/>
              <a:tailEnd len="med" w="med" type="triangle"/>
            </a:ln>
          </p:spPr>
        </p:cxnSp>
        <p:cxnSp>
          <p:nvCxnSpPr>
            <p:cNvPr id="222" name="Google Shape;222;p31"/>
            <p:cNvCxnSpPr>
              <a:stCxn id="217" idx="3"/>
              <a:endCxn id="220" idx="1"/>
            </p:cNvCxnSpPr>
            <p:nvPr/>
          </p:nvCxnSpPr>
          <p:spPr>
            <a:xfrm>
              <a:off x="7576600" y="956100"/>
              <a:ext cx="267000" cy="911400"/>
            </a:xfrm>
            <a:prstGeom prst="curvedConnector3">
              <a:avLst>
                <a:gd fmla="val 50014" name="adj1"/>
              </a:avLst>
            </a:prstGeom>
            <a:noFill/>
            <a:ln cap="flat" cmpd="sng" w="19050">
              <a:solidFill>
                <a:srgbClr val="4285F4"/>
              </a:solidFill>
              <a:prstDash val="solid"/>
              <a:miter lim="400000"/>
              <a:headEnd len="sm" w="sm" type="none"/>
              <a:tailEnd len="med" w="med" type="triangle"/>
            </a:ln>
          </p:spPr>
        </p:cxnSp>
      </p:grpSp>
      <p:sp>
        <p:nvSpPr>
          <p:cNvPr id="223" name="Google Shape;223;p31"/>
          <p:cNvSpPr txBox="1"/>
          <p:nvPr/>
        </p:nvSpPr>
        <p:spPr>
          <a:xfrm>
            <a:off x="320975" y="1158650"/>
            <a:ext cx="3999900" cy="3303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5F6368"/>
              </a:buClr>
              <a:buSzPts val="1100"/>
              <a:buFont typeface="Google Sans"/>
              <a:buChar char="●"/>
            </a:pPr>
            <a:r>
              <a:rPr lang="zh-CN" sz="1100">
                <a:solidFill>
                  <a:srgbClr val="5F6368"/>
                </a:solidFill>
                <a:latin typeface="Google Sans"/>
                <a:ea typeface="Google Sans"/>
                <a:cs typeface="Google Sans"/>
                <a:sym typeface="Google Sans"/>
              </a:rPr>
              <a:t>Compose  Runtime provides underlying machinery to  manage UI or any other tree hierarchies almost everywhere as long as it runs Kotlin.</a:t>
            </a:r>
            <a:endParaRPr sz="1100">
              <a:solidFill>
                <a:srgbClr val="5F6368"/>
              </a:solidFill>
              <a:latin typeface="Google Sans"/>
              <a:ea typeface="Google Sans"/>
              <a:cs typeface="Google Sans"/>
              <a:sym typeface="Google Sans"/>
            </a:endParaRPr>
          </a:p>
          <a:p>
            <a:pPr indent="-298450" lvl="0" marL="457200" rtl="0" algn="l">
              <a:lnSpc>
                <a:spcPct val="115000"/>
              </a:lnSpc>
              <a:spcBef>
                <a:spcPts val="1000"/>
              </a:spcBef>
              <a:spcAft>
                <a:spcPts val="0"/>
              </a:spcAft>
              <a:buClr>
                <a:srgbClr val="5F6368"/>
              </a:buClr>
              <a:buSzPts val="1100"/>
              <a:buFont typeface="Google Sans"/>
              <a:buChar char="●"/>
            </a:pPr>
            <a:r>
              <a:rPr lang="zh-CN" sz="1100">
                <a:solidFill>
                  <a:srgbClr val="5F6368"/>
                </a:solidFill>
                <a:latin typeface="Google Sans"/>
                <a:ea typeface="Google Sans"/>
                <a:cs typeface="Google Sans"/>
                <a:sym typeface="Google Sans"/>
              </a:rPr>
              <a:t>Compose for Desktop is close to the Android, </a:t>
            </a:r>
            <a:r>
              <a:rPr lang="zh-CN" sz="1100">
                <a:solidFill>
                  <a:schemeClr val="accent1"/>
                </a:solidFill>
                <a:latin typeface="Google Sans"/>
                <a:ea typeface="Google Sans"/>
                <a:cs typeface="Google Sans"/>
                <a:sym typeface="Google Sans"/>
              </a:rPr>
              <a:t>reusing the whole rendering layer </a:t>
            </a:r>
            <a:r>
              <a:rPr lang="zh-CN" sz="1100">
                <a:solidFill>
                  <a:srgbClr val="5F6368"/>
                </a:solidFill>
                <a:latin typeface="Google Sans"/>
                <a:ea typeface="Google Sans"/>
                <a:cs typeface="Google Sans"/>
                <a:sym typeface="Google Sans"/>
              </a:rPr>
              <a:t>of Compose UI with Skia wrappers. The event system was also extended to support mouse/keyboard.</a:t>
            </a:r>
            <a:endParaRPr sz="1100">
              <a:solidFill>
                <a:srgbClr val="5F6368"/>
              </a:solidFill>
              <a:latin typeface="Google Sans"/>
              <a:ea typeface="Google Sans"/>
              <a:cs typeface="Google Sans"/>
              <a:sym typeface="Google Sans"/>
            </a:endParaRPr>
          </a:p>
          <a:p>
            <a:pPr indent="-298450" lvl="0" marL="457200" rtl="0" algn="l">
              <a:lnSpc>
                <a:spcPct val="115000"/>
              </a:lnSpc>
              <a:spcBef>
                <a:spcPts val="1000"/>
              </a:spcBef>
              <a:spcAft>
                <a:spcPts val="1000"/>
              </a:spcAft>
              <a:buClr>
                <a:srgbClr val="5F6368"/>
              </a:buClr>
              <a:buSzPts val="1100"/>
              <a:buFont typeface="Google Sans"/>
              <a:buChar char="●"/>
            </a:pPr>
            <a:r>
              <a:rPr lang="zh-CN" sz="1100">
                <a:solidFill>
                  <a:srgbClr val="5F6368"/>
                </a:solidFill>
                <a:latin typeface="Google Sans"/>
                <a:ea typeface="Google Sans"/>
                <a:cs typeface="Google Sans"/>
                <a:sym typeface="Google Sans"/>
              </a:rPr>
              <a:t>Compose for Web </a:t>
            </a:r>
            <a:r>
              <a:rPr lang="zh-CN" sz="1100">
                <a:solidFill>
                  <a:schemeClr val="accent1"/>
                </a:solidFill>
                <a:latin typeface="Google Sans"/>
                <a:ea typeface="Google Sans"/>
                <a:cs typeface="Google Sans"/>
                <a:sym typeface="Google Sans"/>
              </a:rPr>
              <a:t>relies on browser DOM</a:t>
            </a:r>
            <a:r>
              <a:rPr lang="zh-CN" sz="1100">
                <a:solidFill>
                  <a:srgbClr val="5F6368"/>
                </a:solidFill>
                <a:latin typeface="Google Sans"/>
                <a:ea typeface="Google Sans"/>
                <a:cs typeface="Google Sans"/>
                <a:sym typeface="Google Sans"/>
              </a:rPr>
              <a:t> </a:t>
            </a:r>
            <a:r>
              <a:rPr lang="zh-CN" sz="1100">
                <a:solidFill>
                  <a:schemeClr val="accent1"/>
                </a:solidFill>
                <a:latin typeface="Google Sans"/>
                <a:ea typeface="Google Sans"/>
                <a:cs typeface="Google Sans"/>
                <a:sym typeface="Google Sans"/>
              </a:rPr>
              <a:t>for displaying elements</a:t>
            </a:r>
            <a:r>
              <a:rPr lang="zh-CN" sz="1100">
                <a:solidFill>
                  <a:srgbClr val="5F6368"/>
                </a:solidFill>
                <a:latin typeface="Google Sans"/>
                <a:ea typeface="Google Sans"/>
                <a:cs typeface="Google Sans"/>
                <a:sym typeface="Google Sans"/>
              </a:rPr>
              <a:t>, reusing only compiler and runtime. The available components are defined on top of HTML/CSS, resulting in a different system from Compose UI. The runtime and compiler, however, are used almost the same way.</a:t>
            </a:r>
            <a:endParaRPr sz="1100">
              <a:solidFill>
                <a:srgbClr val="5F6368"/>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p:nvPr/>
        </p:nvSpPr>
        <p:spPr>
          <a:xfrm>
            <a:off x="452450" y="2661525"/>
            <a:ext cx="3366300" cy="1858200"/>
          </a:xfrm>
          <a:prstGeom prst="roundRect">
            <a:avLst>
              <a:gd fmla="val 2852"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29" name="Google Shape;229;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Compose </a:t>
            </a:r>
            <a:r>
              <a:rPr lang="zh-CN">
                <a:latin typeface="Google Sans Medium"/>
                <a:ea typeface="Google Sans Medium"/>
                <a:cs typeface="Google Sans Medium"/>
                <a:sym typeface="Google Sans Medium"/>
              </a:rPr>
              <a:t>for Desktop</a:t>
            </a:r>
            <a:endParaRPr>
              <a:latin typeface="Google Sans Medium"/>
              <a:ea typeface="Google Sans Medium"/>
              <a:cs typeface="Google Sans Medium"/>
              <a:sym typeface="Google Sans Medium"/>
            </a:endParaRPr>
          </a:p>
        </p:txBody>
      </p:sp>
      <p:sp>
        <p:nvSpPr>
          <p:cNvPr id="230" name="Google Shape;230;p32"/>
          <p:cNvSpPr txBox="1"/>
          <p:nvPr>
            <p:ph idx="1" type="body"/>
          </p:nvPr>
        </p:nvSpPr>
        <p:spPr>
          <a:xfrm>
            <a:off x="311700" y="1152475"/>
            <a:ext cx="3571500" cy="1509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F6368"/>
              </a:buClr>
              <a:buSzPts val="1200"/>
              <a:buFont typeface="Google Sans"/>
              <a:buChar char="●"/>
            </a:pPr>
            <a:r>
              <a:rPr lang="zh-CN" sz="1200">
                <a:solidFill>
                  <a:srgbClr val="5F6368"/>
                </a:solidFill>
                <a:highlight>
                  <a:srgbClr val="FFFFFF"/>
                </a:highlight>
                <a:latin typeface="Google Sans"/>
                <a:ea typeface="Google Sans"/>
                <a:cs typeface="Google Sans"/>
                <a:sym typeface="Google Sans"/>
              </a:rPr>
              <a:t>Powered by graphics library </a:t>
            </a:r>
            <a:r>
              <a:rPr lang="zh-CN" sz="1200">
                <a:solidFill>
                  <a:schemeClr val="accent1"/>
                </a:solidFill>
                <a:highlight>
                  <a:srgbClr val="FFFFFF"/>
                </a:highlight>
                <a:uFill>
                  <a:noFill/>
                </a:uFill>
                <a:latin typeface="Google Sans"/>
                <a:ea typeface="Google Sans"/>
                <a:cs typeface="Google Sans"/>
                <a:sym typeface="Google Sans"/>
                <a:hlinkClick r:id="rId3">
                  <a:extLst>
                    <a:ext uri="{A12FA001-AC4F-418D-AE19-62706E023703}">
                      <ahyp:hlinkClr val="tx"/>
                    </a:ext>
                  </a:extLst>
                </a:hlinkClick>
              </a:rPr>
              <a:t>Skiko</a:t>
            </a:r>
            <a:r>
              <a:rPr lang="zh-CN" sz="1200">
                <a:solidFill>
                  <a:srgbClr val="5F6368"/>
                </a:solidFill>
                <a:highlight>
                  <a:srgbClr val="FFFFFF"/>
                </a:highlight>
                <a:latin typeface="Google Sans"/>
                <a:ea typeface="Google Sans"/>
                <a:cs typeface="Google Sans"/>
                <a:sym typeface="Google Sans"/>
              </a:rPr>
              <a:t>. </a:t>
            </a:r>
            <a:endParaRPr sz="1200">
              <a:solidFill>
                <a:srgbClr val="5F6368"/>
              </a:solidFill>
              <a:highlight>
                <a:srgbClr val="FFFFFF"/>
              </a:highlight>
              <a:latin typeface="Google Sans"/>
              <a:ea typeface="Google Sans"/>
              <a:cs typeface="Google Sans"/>
              <a:sym typeface="Google Sans"/>
            </a:endParaRPr>
          </a:p>
          <a:p>
            <a:pPr indent="-304800" lvl="0" marL="457200" rtl="0" algn="l">
              <a:lnSpc>
                <a:spcPct val="115000"/>
              </a:lnSpc>
              <a:spcBef>
                <a:spcPts val="1000"/>
              </a:spcBef>
              <a:spcAft>
                <a:spcPts val="0"/>
              </a:spcAft>
              <a:buClr>
                <a:srgbClr val="5F6368"/>
              </a:buClr>
              <a:buSzPts val="1200"/>
              <a:buFont typeface="Google Sans"/>
              <a:buChar char="●"/>
            </a:pPr>
            <a:r>
              <a:rPr lang="zh-CN" sz="1200">
                <a:solidFill>
                  <a:srgbClr val="5F6368"/>
                </a:solidFill>
                <a:highlight>
                  <a:srgbClr val="FFFFFF"/>
                </a:highlight>
                <a:latin typeface="Google Sans"/>
                <a:ea typeface="Google Sans"/>
                <a:cs typeface="Google Sans"/>
                <a:sym typeface="Google Sans"/>
              </a:rPr>
              <a:t>Excellent AWT and Swing </a:t>
            </a:r>
            <a:r>
              <a:rPr lang="zh-CN" sz="1200">
                <a:solidFill>
                  <a:schemeClr val="accent1"/>
                </a:solidFill>
                <a:highlight>
                  <a:srgbClr val="FFFFFF"/>
                </a:highlight>
                <a:latin typeface="Google Sans"/>
                <a:ea typeface="Google Sans"/>
                <a:cs typeface="Google Sans"/>
                <a:sym typeface="Google Sans"/>
              </a:rPr>
              <a:t>interoperability</a:t>
            </a:r>
            <a:r>
              <a:rPr lang="zh-CN" sz="1200">
                <a:solidFill>
                  <a:srgbClr val="5F6368"/>
                </a:solidFill>
                <a:highlight>
                  <a:srgbClr val="FFFFFF"/>
                </a:highlight>
                <a:latin typeface="Google Sans"/>
                <a:ea typeface="Google Sans"/>
                <a:cs typeface="Google Sans"/>
                <a:sym typeface="Google Sans"/>
              </a:rPr>
              <a:t>.</a:t>
            </a:r>
            <a:endParaRPr sz="1200">
              <a:solidFill>
                <a:srgbClr val="5F6368"/>
              </a:solidFill>
              <a:highlight>
                <a:srgbClr val="FFFFFF"/>
              </a:highlight>
              <a:latin typeface="Google Sans"/>
              <a:ea typeface="Google Sans"/>
              <a:cs typeface="Google Sans"/>
              <a:sym typeface="Google Sans"/>
            </a:endParaRPr>
          </a:p>
          <a:p>
            <a:pPr indent="-304800" lvl="0" marL="457200" rtl="0" algn="l">
              <a:lnSpc>
                <a:spcPct val="115000"/>
              </a:lnSpc>
              <a:spcBef>
                <a:spcPts val="1000"/>
              </a:spcBef>
              <a:spcAft>
                <a:spcPts val="1000"/>
              </a:spcAft>
              <a:buClr>
                <a:srgbClr val="5F6368"/>
              </a:buClr>
              <a:buSzPts val="1200"/>
              <a:buFont typeface="Google Sans"/>
              <a:buChar char="●"/>
            </a:pPr>
            <a:r>
              <a:rPr lang="zh-CN" sz="1200">
                <a:solidFill>
                  <a:schemeClr val="accent1"/>
                </a:solidFill>
                <a:highlight>
                  <a:srgbClr val="FFFFFF"/>
                </a:highlight>
                <a:latin typeface="Google Sans"/>
                <a:ea typeface="Google Sans"/>
                <a:cs typeface="Google Sans"/>
                <a:sym typeface="Google Sans"/>
              </a:rPr>
              <a:t>Extensions</a:t>
            </a:r>
            <a:r>
              <a:rPr lang="zh-CN" sz="1200">
                <a:solidFill>
                  <a:srgbClr val="5F6368"/>
                </a:solidFill>
                <a:highlight>
                  <a:srgbClr val="FFFFFF"/>
                </a:highlight>
                <a:latin typeface="Google Sans"/>
                <a:ea typeface="Google Sans"/>
                <a:cs typeface="Google Sans"/>
                <a:sym typeface="Google Sans"/>
              </a:rPr>
              <a:t> for menus, keyboard shortcuts, window manipulation, notification management, and more.</a:t>
            </a:r>
            <a:endParaRPr sz="1200">
              <a:solidFill>
                <a:schemeClr val="dk1"/>
              </a:solidFill>
              <a:highlight>
                <a:srgbClr val="FFFFFF"/>
              </a:highlight>
              <a:latin typeface="Arial"/>
              <a:ea typeface="Arial"/>
              <a:cs typeface="Arial"/>
              <a:sym typeface="Arial"/>
            </a:endParaRPr>
          </a:p>
        </p:txBody>
      </p:sp>
      <p:sp>
        <p:nvSpPr>
          <p:cNvPr id="231" name="Google Shape;231;p32"/>
          <p:cNvSpPr txBox="1"/>
          <p:nvPr/>
        </p:nvSpPr>
        <p:spPr>
          <a:xfrm>
            <a:off x="4142275" y="0"/>
            <a:ext cx="50016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700">
                <a:solidFill>
                  <a:srgbClr val="CC7832"/>
                </a:solidFill>
                <a:highlight>
                  <a:srgbClr val="2B2B2B"/>
                </a:highlight>
                <a:latin typeface="Roboto Mono"/>
                <a:ea typeface="Roboto Mono"/>
                <a:cs typeface="Roboto Mono"/>
                <a:sym typeface="Roboto Mono"/>
              </a:rPr>
              <a:t>fun </a:t>
            </a:r>
            <a:r>
              <a:rPr lang="zh-CN" sz="700">
                <a:solidFill>
                  <a:srgbClr val="FFC66D"/>
                </a:solidFill>
                <a:highlight>
                  <a:srgbClr val="2B2B2B"/>
                </a:highlight>
                <a:latin typeface="Roboto Mono"/>
                <a:ea typeface="Roboto Mono"/>
                <a:cs typeface="Roboto Mono"/>
                <a:sym typeface="Roboto Mono"/>
              </a:rPr>
              <a:t>main</a:t>
            </a:r>
            <a:r>
              <a:rPr lang="zh-CN" sz="700">
                <a:solidFill>
                  <a:srgbClr val="A9B7C6"/>
                </a:solidFill>
                <a:highlight>
                  <a:srgbClr val="2B2B2B"/>
                </a:highlight>
                <a:latin typeface="Roboto Mono"/>
                <a:ea typeface="Roboto Mono"/>
                <a:cs typeface="Roboto Mono"/>
                <a:sym typeface="Roboto Mono"/>
              </a:rPr>
              <a:t>() = application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CC7832"/>
                </a:solidFill>
                <a:highlight>
                  <a:srgbClr val="2B2B2B"/>
                </a:highlight>
                <a:latin typeface="Roboto Mono"/>
                <a:ea typeface="Roboto Mono"/>
                <a:cs typeface="Roboto Mono"/>
                <a:sym typeface="Roboto Mono"/>
              </a:rPr>
              <a:t>var </a:t>
            </a:r>
            <a:r>
              <a:rPr lang="zh-CN" sz="700">
                <a:solidFill>
                  <a:srgbClr val="A9B7C6"/>
                </a:solidFill>
                <a:highlight>
                  <a:srgbClr val="2B2B2B"/>
                </a:highlight>
                <a:latin typeface="Roboto Mono"/>
                <a:ea typeface="Roboto Mono"/>
                <a:cs typeface="Roboto Mono"/>
                <a:sym typeface="Roboto Mono"/>
              </a:rPr>
              <a:t>action </a:t>
            </a:r>
            <a:r>
              <a:rPr lang="zh-CN" sz="700">
                <a:solidFill>
                  <a:srgbClr val="CC7832"/>
                </a:solidFill>
                <a:highlight>
                  <a:srgbClr val="2B2B2B"/>
                </a:highlight>
                <a:latin typeface="Roboto Mono"/>
                <a:ea typeface="Roboto Mono"/>
                <a:cs typeface="Roboto Mono"/>
                <a:sym typeface="Roboto Mono"/>
              </a:rPr>
              <a:t>by </a:t>
            </a:r>
            <a:r>
              <a:rPr lang="zh-CN" sz="700">
                <a:solidFill>
                  <a:srgbClr val="A9B7C6"/>
                </a:solidFill>
                <a:highlight>
                  <a:srgbClr val="2B2B2B"/>
                </a:highlight>
                <a:latin typeface="Roboto Mono"/>
                <a:ea typeface="Roboto Mono"/>
                <a:cs typeface="Roboto Mono"/>
                <a:sym typeface="Roboto Mono"/>
              </a:rPr>
              <a:t>remember </a:t>
            </a: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mutableStateOf(</a:t>
            </a:r>
            <a:r>
              <a:rPr lang="zh-CN" sz="700">
                <a:solidFill>
                  <a:srgbClr val="6A8759"/>
                </a:solidFill>
                <a:highlight>
                  <a:srgbClr val="2B2B2B"/>
                </a:highlight>
                <a:latin typeface="Roboto Mono"/>
                <a:ea typeface="Roboto Mono"/>
                <a:cs typeface="Roboto Mono"/>
                <a:sym typeface="Roboto Mono"/>
              </a:rPr>
              <a:t>"Last action: None"</a:t>
            </a: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CC7832"/>
                </a:solidFill>
                <a:highlight>
                  <a:srgbClr val="2B2B2B"/>
                </a:highlight>
                <a:latin typeface="Roboto Mono"/>
                <a:ea typeface="Roboto Mono"/>
                <a:cs typeface="Roboto Mono"/>
                <a:sym typeface="Roboto Mono"/>
              </a:rPr>
              <a:t>var </a:t>
            </a:r>
            <a:r>
              <a:rPr lang="zh-CN" sz="700">
                <a:solidFill>
                  <a:srgbClr val="A9B7C6"/>
                </a:solidFill>
                <a:highlight>
                  <a:srgbClr val="2B2B2B"/>
                </a:highlight>
                <a:latin typeface="Roboto Mono"/>
                <a:ea typeface="Roboto Mono"/>
                <a:cs typeface="Roboto Mono"/>
                <a:sym typeface="Roboto Mono"/>
              </a:rPr>
              <a:t>isOpen </a:t>
            </a:r>
            <a:r>
              <a:rPr lang="zh-CN" sz="700">
                <a:solidFill>
                  <a:srgbClr val="CC7832"/>
                </a:solidFill>
                <a:highlight>
                  <a:srgbClr val="2B2B2B"/>
                </a:highlight>
                <a:latin typeface="Roboto Mono"/>
                <a:ea typeface="Roboto Mono"/>
                <a:cs typeface="Roboto Mono"/>
                <a:sym typeface="Roboto Mono"/>
              </a:rPr>
              <a:t>by </a:t>
            </a:r>
            <a:r>
              <a:rPr lang="zh-CN" sz="700">
                <a:solidFill>
                  <a:srgbClr val="A9B7C6"/>
                </a:solidFill>
                <a:highlight>
                  <a:srgbClr val="2B2B2B"/>
                </a:highlight>
                <a:latin typeface="Roboto Mono"/>
                <a:ea typeface="Roboto Mono"/>
                <a:cs typeface="Roboto Mono"/>
                <a:sym typeface="Roboto Mono"/>
              </a:rPr>
              <a:t>remember </a:t>
            </a: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mutableStateOf(</a:t>
            </a:r>
            <a:r>
              <a:rPr lang="zh-CN" sz="700">
                <a:solidFill>
                  <a:srgbClr val="CC7832"/>
                </a:solidFill>
                <a:highlight>
                  <a:srgbClr val="2B2B2B"/>
                </a:highlight>
                <a:latin typeface="Roboto Mono"/>
                <a:ea typeface="Roboto Mono"/>
                <a:cs typeface="Roboto Mono"/>
                <a:sym typeface="Roboto Mono"/>
              </a:rPr>
              <a:t>true</a:t>
            </a: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CC7832"/>
                </a:solidFill>
                <a:highlight>
                  <a:srgbClr val="2B2B2B"/>
                </a:highlight>
                <a:latin typeface="Roboto Mono"/>
                <a:ea typeface="Roboto Mono"/>
                <a:cs typeface="Roboto Mono"/>
                <a:sym typeface="Roboto Mono"/>
              </a:rPr>
              <a:t>if </a:t>
            </a:r>
            <a:r>
              <a:rPr lang="zh-CN" sz="700">
                <a:solidFill>
                  <a:srgbClr val="A9B7C6"/>
                </a:solidFill>
                <a:highlight>
                  <a:srgbClr val="2B2B2B"/>
                </a:highlight>
                <a:latin typeface="Roboto Mono"/>
                <a:ea typeface="Roboto Mono"/>
                <a:cs typeface="Roboto Mono"/>
                <a:sym typeface="Roboto Mono"/>
              </a:rPr>
              <a:t>(isOpen) {</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a:t>
            </a:r>
            <a:r>
              <a:rPr lang="zh-CN" sz="700">
                <a:solidFill>
                  <a:srgbClr val="CC7832"/>
                </a:solidFill>
                <a:highlight>
                  <a:srgbClr val="2B2B2B"/>
                </a:highlight>
                <a:latin typeface="Roboto Mono"/>
                <a:ea typeface="Roboto Mono"/>
                <a:cs typeface="Roboto Mono"/>
                <a:sym typeface="Roboto Mono"/>
              </a:rPr>
              <a:t>var </a:t>
            </a:r>
            <a:r>
              <a:rPr lang="zh-CN" sz="700">
                <a:solidFill>
                  <a:srgbClr val="A9B7C6"/>
                </a:solidFill>
                <a:highlight>
                  <a:srgbClr val="2B2B2B"/>
                </a:highlight>
                <a:latin typeface="Roboto Mono"/>
                <a:ea typeface="Roboto Mono"/>
                <a:cs typeface="Roboto Mono"/>
                <a:sym typeface="Roboto Mono"/>
              </a:rPr>
              <a:t>isSubmenuShowing </a:t>
            </a:r>
            <a:r>
              <a:rPr lang="zh-CN" sz="700">
                <a:solidFill>
                  <a:srgbClr val="CC7832"/>
                </a:solidFill>
                <a:highlight>
                  <a:srgbClr val="2B2B2B"/>
                </a:highlight>
                <a:latin typeface="Roboto Mono"/>
                <a:ea typeface="Roboto Mono"/>
                <a:cs typeface="Roboto Mono"/>
                <a:sym typeface="Roboto Mono"/>
              </a:rPr>
              <a:t>by </a:t>
            </a:r>
            <a:r>
              <a:rPr lang="zh-CN" sz="700">
                <a:solidFill>
                  <a:srgbClr val="A9B7C6"/>
                </a:solidFill>
                <a:highlight>
                  <a:srgbClr val="2B2B2B"/>
                </a:highlight>
                <a:latin typeface="Roboto Mono"/>
                <a:ea typeface="Roboto Mono"/>
                <a:cs typeface="Roboto Mono"/>
                <a:sym typeface="Roboto Mono"/>
              </a:rPr>
              <a:t>remember </a:t>
            </a: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mutableStateOf(</a:t>
            </a:r>
            <a:r>
              <a:rPr lang="zh-CN" sz="700">
                <a:solidFill>
                  <a:srgbClr val="CC7832"/>
                </a:solidFill>
                <a:highlight>
                  <a:srgbClr val="2B2B2B"/>
                </a:highlight>
                <a:latin typeface="Roboto Mono"/>
                <a:ea typeface="Roboto Mono"/>
                <a:cs typeface="Roboto Mono"/>
                <a:sym typeface="Roboto Mono"/>
              </a:rPr>
              <a:t>false</a:t>
            </a: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Window(</a:t>
            </a:r>
            <a:r>
              <a:rPr lang="zh-CN" sz="700">
                <a:solidFill>
                  <a:srgbClr val="467CDA"/>
                </a:solidFill>
                <a:highlight>
                  <a:srgbClr val="2B2B2B"/>
                </a:highlight>
                <a:latin typeface="Roboto Mono"/>
                <a:ea typeface="Roboto Mono"/>
                <a:cs typeface="Roboto Mono"/>
                <a:sym typeface="Roboto Mono"/>
              </a:rPr>
              <a:t>onCloseRequest = </a:t>
            </a: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isOpen = </a:t>
            </a:r>
            <a:r>
              <a:rPr lang="zh-CN" sz="700">
                <a:solidFill>
                  <a:srgbClr val="CC7832"/>
                </a:solidFill>
                <a:highlight>
                  <a:srgbClr val="2B2B2B"/>
                </a:highlight>
                <a:latin typeface="Roboto Mono"/>
                <a:ea typeface="Roboto Mono"/>
                <a:cs typeface="Roboto Mono"/>
                <a:sym typeface="Roboto Mono"/>
              </a:rPr>
              <a:t>false </a:t>
            </a:r>
            <a:r>
              <a:rPr b="1" lang="zh-CN" sz="700">
                <a:solidFill>
                  <a:srgbClr val="A9B7C6"/>
                </a:solidFill>
                <a:highlight>
                  <a:srgbClr val="2B2B2B"/>
                </a:highlight>
                <a:latin typeface="Roboto Mono"/>
                <a:ea typeface="Roboto Mono"/>
                <a:cs typeface="Roboto Mono"/>
                <a:sym typeface="Roboto Mono"/>
              </a:rPr>
              <a:t>}</a:t>
            </a: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MenuBar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Menu(</a:t>
            </a:r>
            <a:r>
              <a:rPr lang="zh-CN" sz="700">
                <a:solidFill>
                  <a:srgbClr val="6A8759"/>
                </a:solidFill>
                <a:highlight>
                  <a:srgbClr val="2B2B2B"/>
                </a:highlight>
                <a:latin typeface="Roboto Mono"/>
                <a:ea typeface="Roboto Mono"/>
                <a:cs typeface="Roboto Mono"/>
                <a:sym typeface="Roboto Mono"/>
              </a:rPr>
              <a:t>"File"</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mnemonic = </a:t>
            </a:r>
            <a:r>
              <a:rPr lang="zh-CN" sz="700">
                <a:solidFill>
                  <a:srgbClr val="6A8759"/>
                </a:solidFill>
                <a:highlight>
                  <a:srgbClr val="2B2B2B"/>
                </a:highlight>
                <a:latin typeface="Roboto Mono"/>
                <a:ea typeface="Roboto Mono"/>
                <a:cs typeface="Roboto Mono"/>
                <a:sym typeface="Roboto Mono"/>
              </a:rPr>
              <a:t>'F'</a:t>
            </a: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Item(</a:t>
            </a:r>
            <a:r>
              <a:rPr lang="zh-CN" sz="700">
                <a:solidFill>
                  <a:srgbClr val="6A8759"/>
                </a:solidFill>
                <a:highlight>
                  <a:srgbClr val="2B2B2B"/>
                </a:highlight>
                <a:latin typeface="Roboto Mono"/>
                <a:ea typeface="Roboto Mono"/>
                <a:cs typeface="Roboto Mono"/>
                <a:sym typeface="Roboto Mono"/>
              </a:rPr>
              <a:t>"Copy"</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onClick = </a:t>
            </a:r>
            <a:r>
              <a:rPr b="1" lang="zh-CN" sz="700">
                <a:solidFill>
                  <a:srgbClr val="A9B7C6"/>
                </a:solidFill>
                <a:highlight>
                  <a:srgbClr val="2B2B2B"/>
                </a:highlight>
                <a:latin typeface="Roboto Mono"/>
                <a:ea typeface="Roboto Mono"/>
                <a:cs typeface="Roboto Mono"/>
                <a:sym typeface="Roboto Mono"/>
              </a:rPr>
              <a:t>{}</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shortcut = </a:t>
            </a:r>
            <a:r>
              <a:rPr lang="zh-CN" sz="700">
                <a:solidFill>
                  <a:srgbClr val="A9B7C6"/>
                </a:solidFill>
                <a:highlight>
                  <a:srgbClr val="2B2B2B"/>
                </a:highlight>
                <a:latin typeface="Roboto Mono"/>
                <a:ea typeface="Roboto Mono"/>
                <a:cs typeface="Roboto Mono"/>
                <a:sym typeface="Roboto Mono"/>
              </a:rPr>
              <a:t>KeyShortcut(Key.C</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ctrl = </a:t>
            </a:r>
            <a:r>
              <a:rPr lang="zh-CN" sz="700">
                <a:solidFill>
                  <a:srgbClr val="CC7832"/>
                </a:solidFill>
                <a:highlight>
                  <a:srgbClr val="2B2B2B"/>
                </a:highlight>
                <a:latin typeface="Roboto Mono"/>
                <a:ea typeface="Roboto Mono"/>
                <a:cs typeface="Roboto Mono"/>
                <a:sym typeface="Roboto Mono"/>
              </a:rPr>
              <a:t>true</a:t>
            </a:r>
            <a:r>
              <a:rPr lang="zh-CN" sz="700">
                <a:solidFill>
                  <a:srgbClr val="A9B7C6"/>
                </a:solidFill>
                <a:highlight>
                  <a:srgbClr val="2B2B2B"/>
                </a:highlight>
                <a:latin typeface="Roboto Mono"/>
                <a:ea typeface="Roboto Mono"/>
                <a:cs typeface="Roboto Mono"/>
                <a:sym typeface="Roboto Mono"/>
              </a:rPr>
              <a:t>))</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Item(</a:t>
            </a:r>
            <a:r>
              <a:rPr lang="zh-CN" sz="700">
                <a:solidFill>
                  <a:srgbClr val="6A8759"/>
                </a:solidFill>
                <a:highlight>
                  <a:srgbClr val="2B2B2B"/>
                </a:highlight>
                <a:latin typeface="Roboto Mono"/>
                <a:ea typeface="Roboto Mono"/>
                <a:cs typeface="Roboto Mono"/>
                <a:sym typeface="Roboto Mono"/>
              </a:rPr>
              <a:t>"Paste"</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onClick = </a:t>
            </a:r>
            <a:r>
              <a:rPr b="1" lang="zh-CN" sz="700">
                <a:solidFill>
                  <a:srgbClr val="A9B7C6"/>
                </a:solidFill>
                <a:highlight>
                  <a:srgbClr val="2B2B2B"/>
                </a:highlight>
                <a:latin typeface="Roboto Mono"/>
                <a:ea typeface="Roboto Mono"/>
                <a:cs typeface="Roboto Mono"/>
                <a:sym typeface="Roboto Mono"/>
              </a:rPr>
              <a:t>{}</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shortcut = </a:t>
            </a:r>
            <a:r>
              <a:rPr lang="zh-CN" sz="700">
                <a:solidFill>
                  <a:srgbClr val="A9B7C6"/>
                </a:solidFill>
                <a:highlight>
                  <a:srgbClr val="2B2B2B"/>
                </a:highlight>
                <a:latin typeface="Roboto Mono"/>
                <a:ea typeface="Roboto Mono"/>
                <a:cs typeface="Roboto Mono"/>
                <a:sym typeface="Roboto Mono"/>
              </a:rPr>
              <a:t>KeyShortcut(Key.V</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ctrl = </a:t>
            </a:r>
            <a:r>
              <a:rPr lang="zh-CN" sz="700">
                <a:solidFill>
                  <a:srgbClr val="CC7832"/>
                </a:solidFill>
                <a:highlight>
                  <a:srgbClr val="2B2B2B"/>
                </a:highlight>
                <a:latin typeface="Roboto Mono"/>
                <a:ea typeface="Roboto Mono"/>
                <a:cs typeface="Roboto Mono"/>
                <a:sym typeface="Roboto Mono"/>
              </a:rPr>
              <a:t>true</a:t>
            </a:r>
            <a:r>
              <a:rPr lang="zh-CN" sz="700">
                <a:solidFill>
                  <a:srgbClr val="A9B7C6"/>
                </a:solidFill>
                <a:highlight>
                  <a:srgbClr val="2B2B2B"/>
                </a:highlight>
                <a:latin typeface="Roboto Mono"/>
                <a:ea typeface="Roboto Mono"/>
                <a:cs typeface="Roboto Mono"/>
                <a:sym typeface="Roboto Mono"/>
              </a:rPr>
              <a:t>))</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Menu(</a:t>
            </a:r>
            <a:r>
              <a:rPr lang="zh-CN" sz="700">
                <a:solidFill>
                  <a:srgbClr val="6A8759"/>
                </a:solidFill>
                <a:highlight>
                  <a:srgbClr val="2B2B2B"/>
                </a:highlight>
                <a:latin typeface="Roboto Mono"/>
                <a:ea typeface="Roboto Mono"/>
                <a:cs typeface="Roboto Mono"/>
                <a:sym typeface="Roboto Mono"/>
              </a:rPr>
              <a:t>"Actions"</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mnemonic = </a:t>
            </a:r>
            <a:r>
              <a:rPr lang="zh-CN" sz="700">
                <a:solidFill>
                  <a:srgbClr val="6A8759"/>
                </a:solidFill>
                <a:highlight>
                  <a:srgbClr val="2B2B2B"/>
                </a:highlight>
                <a:latin typeface="Roboto Mono"/>
                <a:ea typeface="Roboto Mono"/>
                <a:cs typeface="Roboto Mono"/>
                <a:sym typeface="Roboto Mono"/>
              </a:rPr>
              <a:t>'A'</a:t>
            </a: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CheckboxItem(</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a:t>
            </a:r>
            <a:r>
              <a:rPr lang="zh-CN" sz="700">
                <a:solidFill>
                  <a:srgbClr val="6A8759"/>
                </a:solidFill>
                <a:highlight>
                  <a:srgbClr val="2B2B2B"/>
                </a:highlight>
                <a:latin typeface="Roboto Mono"/>
                <a:ea typeface="Roboto Mono"/>
                <a:cs typeface="Roboto Mono"/>
                <a:sym typeface="Roboto Mono"/>
              </a:rPr>
              <a:t>"Advanced settings"</a:t>
            </a:r>
            <a:r>
              <a:rPr lang="zh-CN" sz="700">
                <a:solidFill>
                  <a:srgbClr val="CC7832"/>
                </a:solidFill>
                <a:highlight>
                  <a:srgbClr val="2B2B2B"/>
                </a:highlight>
                <a:latin typeface="Roboto Mono"/>
                <a:ea typeface="Roboto Mono"/>
                <a:cs typeface="Roboto Mono"/>
                <a:sym typeface="Roboto Mono"/>
              </a:rPr>
              <a:t>,</a:t>
            </a:r>
            <a:endParaRPr sz="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checked = </a:t>
            </a:r>
            <a:r>
              <a:rPr lang="zh-CN" sz="700">
                <a:solidFill>
                  <a:srgbClr val="A9B7C6"/>
                </a:solidFill>
                <a:highlight>
                  <a:srgbClr val="2B2B2B"/>
                </a:highlight>
                <a:latin typeface="Roboto Mono"/>
                <a:ea typeface="Roboto Mono"/>
                <a:cs typeface="Roboto Mono"/>
                <a:sym typeface="Roboto Mono"/>
              </a:rPr>
              <a:t>isSubmenuShowing</a:t>
            </a:r>
            <a:r>
              <a:rPr lang="zh-CN" sz="700">
                <a:solidFill>
                  <a:srgbClr val="CC7832"/>
                </a:solidFill>
                <a:highlight>
                  <a:srgbClr val="2B2B2B"/>
                </a:highlight>
                <a:latin typeface="Roboto Mono"/>
                <a:ea typeface="Roboto Mono"/>
                <a:cs typeface="Roboto Mono"/>
                <a:sym typeface="Roboto Mono"/>
              </a:rPr>
              <a:t>,</a:t>
            </a:r>
            <a:endParaRPr sz="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onCheckedChange =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isSubmenuShowing = !isSubmenuShowing</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a:t>
            </a:r>
            <a:r>
              <a:rPr lang="zh-CN" sz="700">
                <a:solidFill>
                  <a:srgbClr val="CC7832"/>
                </a:solidFill>
                <a:highlight>
                  <a:srgbClr val="2B2B2B"/>
                </a:highlight>
                <a:latin typeface="Roboto Mono"/>
                <a:ea typeface="Roboto Mono"/>
                <a:cs typeface="Roboto Mono"/>
                <a:sym typeface="Roboto Mono"/>
              </a:rPr>
              <a:t>if </a:t>
            </a:r>
            <a:r>
              <a:rPr lang="zh-CN" sz="700">
                <a:solidFill>
                  <a:srgbClr val="A9B7C6"/>
                </a:solidFill>
                <a:highlight>
                  <a:srgbClr val="2B2B2B"/>
                </a:highlight>
                <a:latin typeface="Roboto Mono"/>
                <a:ea typeface="Roboto Mono"/>
                <a:cs typeface="Roboto Mono"/>
                <a:sym typeface="Roboto Mono"/>
              </a:rPr>
              <a:t>(isSubmenuShowing) {</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Menu(</a:t>
            </a:r>
            <a:r>
              <a:rPr lang="zh-CN" sz="700">
                <a:solidFill>
                  <a:srgbClr val="6A8759"/>
                </a:solidFill>
                <a:highlight>
                  <a:srgbClr val="2B2B2B"/>
                </a:highlight>
                <a:latin typeface="Roboto Mono"/>
                <a:ea typeface="Roboto Mono"/>
                <a:cs typeface="Roboto Mono"/>
                <a:sym typeface="Roboto Mono"/>
              </a:rPr>
              <a:t>"Settings"</a:t>
            </a: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Item(</a:t>
            </a:r>
            <a:r>
              <a:rPr lang="zh-CN" sz="700">
                <a:solidFill>
                  <a:srgbClr val="6A8759"/>
                </a:solidFill>
                <a:highlight>
                  <a:srgbClr val="2B2B2B"/>
                </a:highlight>
                <a:latin typeface="Roboto Mono"/>
                <a:ea typeface="Roboto Mono"/>
                <a:cs typeface="Roboto Mono"/>
                <a:sym typeface="Roboto Mono"/>
              </a:rPr>
              <a:t>"Setting 1"</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onClick = </a:t>
            </a: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Item(</a:t>
            </a:r>
            <a:r>
              <a:rPr lang="zh-CN" sz="700">
                <a:solidFill>
                  <a:srgbClr val="6A8759"/>
                </a:solidFill>
                <a:highlight>
                  <a:srgbClr val="2B2B2B"/>
                </a:highlight>
                <a:latin typeface="Roboto Mono"/>
                <a:ea typeface="Roboto Mono"/>
                <a:cs typeface="Roboto Mono"/>
                <a:sym typeface="Roboto Mono"/>
              </a:rPr>
              <a:t>"Setting 2"</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onClick = </a:t>
            </a: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Separator()</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Item(</a:t>
            </a:r>
            <a:r>
              <a:rPr lang="zh-CN" sz="700">
                <a:solidFill>
                  <a:srgbClr val="6A8759"/>
                </a:solidFill>
                <a:highlight>
                  <a:srgbClr val="2B2B2B"/>
                </a:highlight>
                <a:latin typeface="Roboto Mono"/>
                <a:ea typeface="Roboto Mono"/>
                <a:cs typeface="Roboto Mono"/>
                <a:sym typeface="Roboto Mono"/>
              </a:rPr>
              <a:t>"About"</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icon = </a:t>
            </a:r>
            <a:r>
              <a:rPr lang="zh-CN" sz="700">
                <a:solidFill>
                  <a:srgbClr val="A9B7C6"/>
                </a:solidFill>
                <a:highlight>
                  <a:srgbClr val="2B2B2B"/>
                </a:highlight>
                <a:latin typeface="Roboto Mono"/>
                <a:ea typeface="Roboto Mono"/>
                <a:cs typeface="Roboto Mono"/>
                <a:sym typeface="Roboto Mono"/>
              </a:rPr>
              <a:t>TrayIcon</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onClick = </a:t>
            </a: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700">
                <a:solidFill>
                  <a:srgbClr val="A9B7C6"/>
                </a:solidFill>
                <a:highlight>
                  <a:srgbClr val="2B2B2B"/>
                </a:highlight>
                <a:latin typeface="Roboto Mono"/>
                <a:ea typeface="Roboto Mono"/>
                <a:cs typeface="Roboto Mono"/>
                <a:sym typeface="Roboto Mono"/>
              </a:rPr>
              <a:t>                   Item(</a:t>
            </a:r>
            <a:r>
              <a:rPr lang="zh-CN" sz="700">
                <a:solidFill>
                  <a:srgbClr val="6A8759"/>
                </a:solidFill>
                <a:highlight>
                  <a:srgbClr val="2B2B2B"/>
                </a:highlight>
                <a:latin typeface="Roboto Mono"/>
                <a:ea typeface="Roboto Mono"/>
                <a:cs typeface="Roboto Mono"/>
                <a:sym typeface="Roboto Mono"/>
              </a:rPr>
              <a:t>"Exit"</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onClick = </a:t>
            </a: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isOpen = </a:t>
            </a:r>
            <a:r>
              <a:rPr lang="zh-CN" sz="700">
                <a:solidFill>
                  <a:srgbClr val="CC7832"/>
                </a:solidFill>
                <a:highlight>
                  <a:srgbClr val="2B2B2B"/>
                </a:highlight>
                <a:latin typeface="Roboto Mono"/>
                <a:ea typeface="Roboto Mono"/>
                <a:cs typeface="Roboto Mono"/>
                <a:sym typeface="Roboto Mono"/>
              </a:rPr>
              <a:t>false </a:t>
            </a:r>
            <a:r>
              <a:rPr b="1" lang="zh-CN" sz="700">
                <a:solidFill>
                  <a:srgbClr val="A9B7C6"/>
                </a:solidFill>
                <a:highlight>
                  <a:srgbClr val="2B2B2B"/>
                </a:highlight>
                <a:latin typeface="Roboto Mono"/>
                <a:ea typeface="Roboto Mono"/>
                <a:cs typeface="Roboto Mono"/>
                <a:sym typeface="Roboto Mono"/>
              </a:rPr>
              <a:t>}</a:t>
            </a:r>
            <a:r>
              <a:rPr lang="zh-CN" sz="700">
                <a:solidFill>
                  <a:srgbClr val="CC7832"/>
                </a:solidFill>
                <a:highlight>
                  <a:srgbClr val="2B2B2B"/>
                </a:highlight>
                <a:latin typeface="Roboto Mono"/>
                <a:ea typeface="Roboto Mono"/>
                <a:cs typeface="Roboto Mono"/>
                <a:sym typeface="Roboto Mono"/>
              </a:rPr>
              <a:t>, </a:t>
            </a:r>
            <a:endParaRPr sz="700">
              <a:solidFill>
                <a:srgbClr val="CC7832"/>
              </a:solidFill>
              <a:highlight>
                <a:srgbClr val="2B2B2B"/>
              </a:highlight>
              <a:latin typeface="Roboto Mono"/>
              <a:ea typeface="Roboto Mono"/>
              <a:cs typeface="Roboto Mono"/>
              <a:sym typeface="Roboto Mono"/>
            </a:endParaRPr>
          </a:p>
          <a:p>
            <a:pPr indent="0" lvl="0" marL="914400" rtl="0" algn="l">
              <a:spcBef>
                <a:spcPts val="0"/>
              </a:spcBef>
              <a:spcAft>
                <a:spcPts val="0"/>
              </a:spcAft>
              <a:buClr>
                <a:schemeClr val="dk1"/>
              </a:buClr>
              <a:buSzPts val="1100"/>
              <a:buFont typeface="Arial"/>
              <a:buNone/>
            </a:pPr>
            <a:r>
              <a:rPr lang="zh-CN" sz="700">
                <a:solidFill>
                  <a:srgbClr val="467CDA"/>
                </a:solidFill>
                <a:highlight>
                  <a:srgbClr val="2B2B2B"/>
                </a:highlight>
                <a:latin typeface="Roboto Mono"/>
                <a:ea typeface="Roboto Mono"/>
                <a:cs typeface="Roboto Mono"/>
                <a:sym typeface="Roboto Mono"/>
              </a:rPr>
              <a:t>      shortcut = </a:t>
            </a:r>
            <a:r>
              <a:rPr lang="zh-CN" sz="700">
                <a:solidFill>
                  <a:srgbClr val="A9B7C6"/>
                </a:solidFill>
                <a:highlight>
                  <a:srgbClr val="2B2B2B"/>
                </a:highlight>
                <a:latin typeface="Roboto Mono"/>
                <a:ea typeface="Roboto Mono"/>
                <a:cs typeface="Roboto Mono"/>
                <a:sym typeface="Roboto Mono"/>
              </a:rPr>
              <a:t>KeyShortcut(Key.Escape)</a:t>
            </a: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mnemonic = </a:t>
            </a:r>
            <a:r>
              <a:rPr lang="zh-CN" sz="700">
                <a:solidFill>
                  <a:srgbClr val="6A8759"/>
                </a:solidFill>
                <a:highlight>
                  <a:srgbClr val="2B2B2B"/>
                </a:highlight>
                <a:latin typeface="Roboto Mono"/>
                <a:ea typeface="Roboto Mono"/>
                <a:cs typeface="Roboto Mono"/>
                <a:sym typeface="Roboto Mono"/>
              </a:rPr>
              <a:t>'E'</a:t>
            </a:r>
            <a:r>
              <a:rPr lang="zh-CN" sz="700">
                <a:solidFill>
                  <a:srgbClr val="A9B7C6"/>
                </a:solidFill>
                <a:highlight>
                  <a:srgbClr val="2B2B2B"/>
                </a:highlight>
                <a:latin typeface="Roboto Mono"/>
                <a:ea typeface="Roboto Mono"/>
                <a:cs typeface="Roboto Mono"/>
                <a:sym typeface="Roboto Mono"/>
              </a:rPr>
              <a:t>)</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i="1" lang="zh-CN" sz="700">
                <a:solidFill>
                  <a:srgbClr val="A9B7C6"/>
                </a:solidFill>
                <a:highlight>
                  <a:srgbClr val="2B2B2B"/>
                </a:highlight>
                <a:latin typeface="Roboto Mono"/>
                <a:ea typeface="Roboto Mono"/>
                <a:cs typeface="Roboto Mono"/>
                <a:sym typeface="Roboto Mono"/>
              </a:rPr>
              <a:t>Box</a:t>
            </a:r>
            <a:r>
              <a:rPr lang="zh-CN" sz="700">
                <a:solidFill>
                  <a:srgbClr val="A9B7C6"/>
                </a:solidFill>
                <a:highlight>
                  <a:srgbClr val="2B2B2B"/>
                </a:highlight>
                <a:latin typeface="Roboto Mono"/>
                <a:ea typeface="Roboto Mono"/>
                <a:cs typeface="Roboto Mono"/>
                <a:sym typeface="Roboto Mono"/>
              </a:rPr>
              <a:t>(</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modifier = </a:t>
            </a:r>
            <a:r>
              <a:rPr lang="zh-CN" sz="700">
                <a:solidFill>
                  <a:srgbClr val="A9B7C6"/>
                </a:solidFill>
                <a:highlight>
                  <a:srgbClr val="2B2B2B"/>
                </a:highlight>
                <a:latin typeface="Roboto Mono"/>
                <a:ea typeface="Roboto Mono"/>
                <a:cs typeface="Roboto Mono"/>
                <a:sym typeface="Roboto Mono"/>
              </a:rPr>
              <a:t>Modifier.</a:t>
            </a:r>
            <a:r>
              <a:rPr i="1" lang="zh-CN" sz="700">
                <a:solidFill>
                  <a:srgbClr val="FFC66D"/>
                </a:solidFill>
                <a:highlight>
                  <a:srgbClr val="2B2B2B"/>
                </a:highlight>
                <a:latin typeface="Roboto Mono"/>
                <a:ea typeface="Roboto Mono"/>
                <a:cs typeface="Roboto Mono"/>
                <a:sym typeface="Roboto Mono"/>
              </a:rPr>
              <a:t>fillMaxSize</a:t>
            </a:r>
            <a:r>
              <a:rPr lang="zh-CN" sz="700">
                <a:solidFill>
                  <a:srgbClr val="A9B7C6"/>
                </a:solidFill>
                <a:highlight>
                  <a:srgbClr val="2B2B2B"/>
                </a:highlight>
                <a:latin typeface="Roboto Mono"/>
                <a:ea typeface="Roboto Mono"/>
                <a:cs typeface="Roboto Mono"/>
                <a:sym typeface="Roboto Mono"/>
              </a:rPr>
              <a:t>()</a:t>
            </a:r>
            <a:r>
              <a:rPr lang="zh-CN" sz="700">
                <a:solidFill>
                  <a:srgbClr val="CC7832"/>
                </a:solidFill>
                <a:highlight>
                  <a:srgbClr val="2B2B2B"/>
                </a:highlight>
                <a:latin typeface="Roboto Mono"/>
                <a:ea typeface="Roboto Mono"/>
                <a:cs typeface="Roboto Mono"/>
                <a:sym typeface="Roboto Mono"/>
              </a:rPr>
              <a:t>,</a:t>
            </a:r>
            <a:endParaRPr sz="7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CC7832"/>
                </a:solidFill>
                <a:highlight>
                  <a:srgbClr val="2B2B2B"/>
                </a:highlight>
                <a:latin typeface="Roboto Mono"/>
                <a:ea typeface="Roboto Mono"/>
                <a:cs typeface="Roboto Mono"/>
                <a:sym typeface="Roboto Mono"/>
              </a:rPr>
              <a:t>               </a:t>
            </a:r>
            <a:r>
              <a:rPr lang="zh-CN" sz="700">
                <a:solidFill>
                  <a:srgbClr val="467CDA"/>
                </a:solidFill>
                <a:highlight>
                  <a:srgbClr val="2B2B2B"/>
                </a:highlight>
                <a:latin typeface="Roboto Mono"/>
                <a:ea typeface="Roboto Mono"/>
                <a:cs typeface="Roboto Mono"/>
                <a:sym typeface="Roboto Mono"/>
              </a:rPr>
              <a:t>contentAlignment = </a:t>
            </a:r>
            <a:r>
              <a:rPr lang="zh-CN" sz="700">
                <a:solidFill>
                  <a:srgbClr val="A9B7C6"/>
                </a:solidFill>
                <a:highlight>
                  <a:srgbClr val="2B2B2B"/>
                </a:highlight>
                <a:latin typeface="Roboto Mono"/>
                <a:ea typeface="Roboto Mono"/>
                <a:cs typeface="Roboto Mono"/>
                <a:sym typeface="Roboto Mono"/>
              </a:rPr>
              <a:t>Alignment.Center</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Text(</a:t>
            </a:r>
            <a:r>
              <a:rPr lang="zh-CN" sz="700">
                <a:solidFill>
                  <a:srgbClr val="467CDA"/>
                </a:solidFill>
                <a:highlight>
                  <a:srgbClr val="2B2B2B"/>
                </a:highlight>
                <a:latin typeface="Roboto Mono"/>
                <a:ea typeface="Roboto Mono"/>
                <a:cs typeface="Roboto Mono"/>
                <a:sym typeface="Roboto Mono"/>
              </a:rPr>
              <a:t>text = </a:t>
            </a:r>
            <a:r>
              <a:rPr lang="zh-CN" sz="700">
                <a:solidFill>
                  <a:srgbClr val="A9B7C6"/>
                </a:solidFill>
                <a:highlight>
                  <a:srgbClr val="2B2B2B"/>
                </a:highlight>
                <a:latin typeface="Roboto Mono"/>
                <a:ea typeface="Roboto Mono"/>
                <a:cs typeface="Roboto Mono"/>
                <a:sym typeface="Roboto Mono"/>
              </a:rPr>
              <a:t>action)</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700">
                <a:solidFill>
                  <a:srgbClr val="A9B7C6"/>
                </a:solidFill>
                <a:highlight>
                  <a:srgbClr val="2B2B2B"/>
                </a:highlight>
                <a:latin typeface="Roboto Mono"/>
                <a:ea typeface="Roboto Mono"/>
                <a:cs typeface="Roboto Mono"/>
                <a:sym typeface="Roboto Mono"/>
              </a:rPr>
              <a:t>           </a:t>
            </a:r>
            <a:r>
              <a:rPr b="1" lang="zh-CN" sz="700">
                <a:solidFill>
                  <a:srgbClr val="A9B7C6"/>
                </a:solidFill>
                <a:highlight>
                  <a:srgbClr val="2B2B2B"/>
                </a:highlight>
                <a:latin typeface="Roboto Mono"/>
                <a:ea typeface="Roboto Mono"/>
                <a:cs typeface="Roboto Mono"/>
                <a:sym typeface="Roboto Mono"/>
              </a:rPr>
              <a:t>}</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endParaRPr b="1"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700">
                <a:solidFill>
                  <a:srgbClr val="A9B7C6"/>
                </a:solidFill>
                <a:highlight>
                  <a:srgbClr val="2B2B2B"/>
                </a:highlight>
                <a:latin typeface="Roboto Mono"/>
                <a:ea typeface="Roboto Mono"/>
                <a:cs typeface="Roboto Mono"/>
                <a:sym typeface="Roboto Mono"/>
              </a:rPr>
              <a:t>   </a:t>
            </a:r>
            <a:r>
              <a:rPr lang="zh-CN" sz="700">
                <a:solidFill>
                  <a:srgbClr val="A9B7C6"/>
                </a:solidFill>
                <a:highlight>
                  <a:srgbClr val="2B2B2B"/>
                </a:highlight>
                <a:latin typeface="Roboto Mono"/>
                <a:ea typeface="Roboto Mono"/>
                <a:cs typeface="Roboto Mono"/>
                <a:sym typeface="Roboto Mono"/>
              </a:rPr>
              <a:t>}</a:t>
            </a:r>
            <a:endParaRPr sz="7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700">
                <a:solidFill>
                  <a:srgbClr val="A9B7C6"/>
                </a:solidFill>
                <a:highlight>
                  <a:srgbClr val="2B2B2B"/>
                </a:highlight>
                <a:latin typeface="Roboto Mono"/>
                <a:ea typeface="Roboto Mono"/>
                <a:cs typeface="Roboto Mono"/>
                <a:sym typeface="Roboto Mono"/>
              </a:rPr>
              <a:t>}</a:t>
            </a:r>
            <a:endParaRPr sz="700">
              <a:solidFill>
                <a:srgbClr val="CC7832"/>
              </a:solidFill>
              <a:highlight>
                <a:srgbClr val="2B2B2B"/>
              </a:highlight>
              <a:latin typeface="Roboto Mono"/>
              <a:ea typeface="Roboto Mono"/>
              <a:cs typeface="Roboto Mono"/>
              <a:sym typeface="Roboto Mono"/>
            </a:endParaRPr>
          </a:p>
        </p:txBody>
      </p:sp>
      <p:pic>
        <p:nvPicPr>
          <p:cNvPr id="232" name="Google Shape;232;p32"/>
          <p:cNvPicPr preferRelativeResize="0"/>
          <p:nvPr/>
        </p:nvPicPr>
        <p:blipFill>
          <a:blip r:embed="rId4">
            <a:alphaModFix/>
          </a:blip>
          <a:stretch>
            <a:fillRect/>
          </a:stretch>
        </p:blipFill>
        <p:spPr>
          <a:xfrm>
            <a:off x="502140" y="2701034"/>
            <a:ext cx="3253775" cy="17624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p:nvPr/>
        </p:nvSpPr>
        <p:spPr>
          <a:xfrm>
            <a:off x="452450" y="2661525"/>
            <a:ext cx="3366300" cy="1858200"/>
          </a:xfrm>
          <a:prstGeom prst="roundRect">
            <a:avLst>
              <a:gd fmla="val 2852"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38" name="Google Shape;238;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Compose </a:t>
            </a:r>
            <a:r>
              <a:rPr lang="zh-CN">
                <a:latin typeface="Google Sans Medium"/>
                <a:ea typeface="Google Sans Medium"/>
                <a:cs typeface="Google Sans Medium"/>
                <a:sym typeface="Google Sans Medium"/>
              </a:rPr>
              <a:t>for Web</a:t>
            </a:r>
            <a:endParaRPr>
              <a:latin typeface="Google Sans Medium"/>
              <a:ea typeface="Google Sans Medium"/>
              <a:cs typeface="Google Sans Medium"/>
              <a:sym typeface="Google Sans Medium"/>
            </a:endParaRPr>
          </a:p>
        </p:txBody>
      </p:sp>
      <p:sp>
        <p:nvSpPr>
          <p:cNvPr id="239" name="Google Shape;239;p33"/>
          <p:cNvSpPr txBox="1"/>
          <p:nvPr>
            <p:ph idx="1" type="body"/>
          </p:nvPr>
        </p:nvSpPr>
        <p:spPr>
          <a:xfrm>
            <a:off x="311700" y="1152475"/>
            <a:ext cx="3660600" cy="1419300"/>
          </a:xfrm>
          <a:prstGeom prst="rect">
            <a:avLst/>
          </a:prstGeom>
        </p:spPr>
        <p:txBody>
          <a:bodyPr anchorCtr="0" anchor="t" bIns="91425" lIns="91425" spcFirstLastPara="1" rIns="91425" wrap="square" tIns="91425">
            <a:normAutofit/>
          </a:bodyPr>
          <a:lstStyle/>
          <a:p>
            <a:pPr indent="-304800" lvl="0" marL="457200" rtl="0" algn="l">
              <a:lnSpc>
                <a:spcPct val="95000"/>
              </a:lnSpc>
              <a:spcBef>
                <a:spcPts val="0"/>
              </a:spcBef>
              <a:spcAft>
                <a:spcPts val="0"/>
              </a:spcAft>
              <a:buClr>
                <a:srgbClr val="5F6368"/>
              </a:buClr>
              <a:buSzPts val="1200"/>
              <a:buFont typeface="Google Sans"/>
              <a:buChar char="●"/>
            </a:pPr>
            <a:r>
              <a:rPr lang="zh-CN" sz="1200">
                <a:highlight>
                  <a:schemeClr val="lt1"/>
                </a:highlight>
                <a:latin typeface="Google Sans"/>
                <a:ea typeface="Google Sans"/>
                <a:cs typeface="Google Sans"/>
                <a:sym typeface="Google Sans"/>
              </a:rPr>
              <a:t>U</a:t>
            </a:r>
            <a:r>
              <a:rPr lang="zh-CN" sz="1200">
                <a:highlight>
                  <a:schemeClr val="lt1"/>
                </a:highlight>
                <a:latin typeface="Google Sans"/>
                <a:ea typeface="Google Sans"/>
                <a:cs typeface="Google Sans"/>
                <a:sym typeface="Google Sans"/>
              </a:rPr>
              <a:t>se HTML like </a:t>
            </a:r>
            <a:r>
              <a:rPr lang="zh-CN" sz="1200">
                <a:solidFill>
                  <a:schemeClr val="accent1"/>
                </a:solidFill>
                <a:highlight>
                  <a:schemeClr val="lt1"/>
                </a:highlight>
                <a:latin typeface="Google Sans"/>
                <a:ea typeface="Google Sans"/>
                <a:cs typeface="Google Sans"/>
                <a:sym typeface="Google Sans"/>
              </a:rPr>
              <a:t>DOM API</a:t>
            </a:r>
            <a:r>
              <a:rPr lang="zh-CN" sz="1200">
                <a:highlight>
                  <a:schemeClr val="lt1"/>
                </a:highlight>
                <a:latin typeface="Google Sans"/>
                <a:ea typeface="Google Sans"/>
                <a:cs typeface="Google Sans"/>
                <a:sym typeface="Google Sans"/>
              </a:rPr>
              <a:t> to describe your layouts.</a:t>
            </a:r>
            <a:endParaRPr sz="1200">
              <a:solidFill>
                <a:srgbClr val="5F6368"/>
              </a:solidFill>
              <a:highlight>
                <a:srgbClr val="FFFFFF"/>
              </a:highlight>
              <a:latin typeface="Google Sans"/>
              <a:ea typeface="Google Sans"/>
              <a:cs typeface="Google Sans"/>
              <a:sym typeface="Google Sans"/>
            </a:endParaRPr>
          </a:p>
          <a:p>
            <a:pPr indent="-304800" lvl="0" marL="457200" rtl="0" algn="l">
              <a:lnSpc>
                <a:spcPct val="95000"/>
              </a:lnSpc>
              <a:spcBef>
                <a:spcPts val="1000"/>
              </a:spcBef>
              <a:spcAft>
                <a:spcPts val="0"/>
              </a:spcAft>
              <a:buClr>
                <a:srgbClr val="5F6368"/>
              </a:buClr>
              <a:buSzPts val="1200"/>
              <a:buFont typeface="Google Sans"/>
              <a:buChar char="●"/>
            </a:pPr>
            <a:r>
              <a:rPr lang="zh-CN" sz="1200">
                <a:solidFill>
                  <a:srgbClr val="5F6368"/>
                </a:solidFill>
                <a:highlight>
                  <a:srgbClr val="FFFFFF"/>
                </a:highlight>
                <a:latin typeface="Google Sans"/>
                <a:ea typeface="Google Sans"/>
                <a:cs typeface="Google Sans"/>
                <a:sym typeface="Google Sans"/>
              </a:rPr>
              <a:t>Typesafe DSL for style sheets, which you can express </a:t>
            </a:r>
            <a:r>
              <a:rPr lang="zh-CN" sz="1200">
                <a:solidFill>
                  <a:schemeClr val="accent1"/>
                </a:solidFill>
                <a:highlight>
                  <a:srgbClr val="FFFFFF"/>
                </a:highlight>
                <a:latin typeface="Google Sans"/>
                <a:ea typeface="Google Sans"/>
                <a:cs typeface="Google Sans"/>
                <a:sym typeface="Google Sans"/>
              </a:rPr>
              <a:t>CSS</a:t>
            </a:r>
            <a:r>
              <a:rPr lang="zh-CN" sz="1200">
                <a:solidFill>
                  <a:srgbClr val="5F6368"/>
                </a:solidFill>
                <a:highlight>
                  <a:srgbClr val="FFFFFF"/>
                </a:highlight>
                <a:latin typeface="Google Sans"/>
                <a:ea typeface="Google Sans"/>
                <a:cs typeface="Google Sans"/>
                <a:sym typeface="Google Sans"/>
              </a:rPr>
              <a:t> rules in Kotlin code.</a:t>
            </a:r>
            <a:endParaRPr sz="1200">
              <a:solidFill>
                <a:srgbClr val="5F6368"/>
              </a:solidFill>
              <a:highlight>
                <a:srgbClr val="FFFFFF"/>
              </a:highlight>
              <a:latin typeface="Google Sans"/>
              <a:ea typeface="Google Sans"/>
              <a:cs typeface="Google Sans"/>
              <a:sym typeface="Google Sans"/>
            </a:endParaRPr>
          </a:p>
          <a:p>
            <a:pPr indent="-304800" lvl="0" marL="457200" rtl="0" algn="l">
              <a:lnSpc>
                <a:spcPct val="95000"/>
              </a:lnSpc>
              <a:spcBef>
                <a:spcPts val="1000"/>
              </a:spcBef>
              <a:spcAft>
                <a:spcPts val="1000"/>
              </a:spcAft>
              <a:buSzPts val="1200"/>
              <a:buFont typeface="Google Sans"/>
              <a:buChar char="●"/>
            </a:pPr>
            <a:r>
              <a:rPr lang="zh-CN" sz="1200">
                <a:highlight>
                  <a:srgbClr val="FFFFFF"/>
                </a:highlight>
                <a:latin typeface="Google Sans"/>
                <a:ea typeface="Google Sans"/>
                <a:cs typeface="Google Sans"/>
                <a:sym typeface="Google Sans"/>
              </a:rPr>
              <a:t>Runtime can work with </a:t>
            </a:r>
            <a:r>
              <a:rPr lang="zh-CN" sz="1200">
                <a:solidFill>
                  <a:schemeClr val="accent1"/>
                </a:solidFill>
                <a:highlight>
                  <a:srgbClr val="FFFFFF"/>
                </a:highlight>
                <a:latin typeface="Google Sans"/>
                <a:ea typeface="Google Sans"/>
                <a:cs typeface="Google Sans"/>
                <a:sym typeface="Google Sans"/>
              </a:rPr>
              <a:t>Kotlin/JS</a:t>
            </a:r>
            <a:endParaRPr sz="1200">
              <a:solidFill>
                <a:schemeClr val="accent1"/>
              </a:solidFill>
              <a:highlight>
                <a:srgbClr val="FFFFFF"/>
              </a:highlight>
              <a:latin typeface="Google Sans"/>
              <a:ea typeface="Google Sans"/>
              <a:cs typeface="Google Sans"/>
              <a:sym typeface="Google Sans"/>
            </a:endParaRPr>
          </a:p>
        </p:txBody>
      </p:sp>
      <p:sp>
        <p:nvSpPr>
          <p:cNvPr id="240" name="Google Shape;240;p33"/>
          <p:cNvSpPr txBox="1"/>
          <p:nvPr/>
        </p:nvSpPr>
        <p:spPr>
          <a:xfrm>
            <a:off x="4142275" y="0"/>
            <a:ext cx="50016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latin typeface="Roboto Mono"/>
              <a:ea typeface="Roboto Mono"/>
              <a:cs typeface="Roboto Mono"/>
              <a:sym typeface="Roboto Mono"/>
            </a:endParaRPr>
          </a:p>
          <a:p>
            <a:pPr indent="0" lvl="0" marL="0" rtl="0" algn="l">
              <a:spcBef>
                <a:spcPts val="0"/>
              </a:spcBef>
              <a:spcAft>
                <a:spcPts val="0"/>
              </a:spcAft>
              <a:buNone/>
            </a:pPr>
            <a:r>
              <a:rPr lang="zh-CN" sz="900">
                <a:solidFill>
                  <a:srgbClr val="808080"/>
                </a:solidFill>
                <a:highlight>
                  <a:srgbClr val="2B2B2B"/>
                </a:highlight>
                <a:latin typeface="Roboto Mono"/>
                <a:ea typeface="Roboto Mono"/>
                <a:cs typeface="Roboto Mono"/>
                <a:sym typeface="Roboto Mono"/>
              </a:rPr>
              <a:t>//DSL for style sheets</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class </a:t>
            </a:r>
            <a:r>
              <a:rPr lang="zh-CN" sz="900">
                <a:solidFill>
                  <a:srgbClr val="A9B7C6"/>
                </a:solidFill>
                <a:highlight>
                  <a:srgbClr val="2B2B2B"/>
                </a:highlight>
                <a:latin typeface="Roboto Mono"/>
                <a:ea typeface="Roboto Mono"/>
                <a:cs typeface="Roboto Mono"/>
                <a:sym typeface="Roboto Mono"/>
              </a:rPr>
              <a:t>MyStyle: StyleSheet(AppStylesheet)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val </a:t>
            </a:r>
            <a:r>
              <a:rPr lang="zh-CN" sz="900">
                <a:solidFill>
                  <a:srgbClr val="9876AA"/>
                </a:solidFill>
                <a:highlight>
                  <a:srgbClr val="2B2B2B"/>
                </a:highlight>
                <a:latin typeface="Roboto Mono"/>
                <a:ea typeface="Roboto Mono"/>
                <a:cs typeface="Roboto Mono"/>
                <a:sym typeface="Roboto Mono"/>
              </a:rPr>
              <a:t>styledHeading </a:t>
            </a:r>
            <a:r>
              <a:rPr lang="zh-CN" sz="900">
                <a:solidFill>
                  <a:srgbClr val="CC7832"/>
                </a:solidFill>
                <a:highlight>
                  <a:srgbClr val="2B2B2B"/>
                </a:highlight>
                <a:latin typeface="Roboto Mono"/>
                <a:ea typeface="Roboto Mono"/>
                <a:cs typeface="Roboto Mono"/>
                <a:sym typeface="Roboto Mono"/>
              </a:rPr>
              <a:t>by </a:t>
            </a:r>
            <a:r>
              <a:rPr lang="zh-CN" sz="900">
                <a:solidFill>
                  <a:srgbClr val="A9B7C6"/>
                </a:solidFill>
                <a:highlight>
                  <a:srgbClr val="2B2B2B"/>
                </a:highlight>
                <a:latin typeface="Roboto Mono"/>
                <a:ea typeface="Roboto Mono"/>
                <a:cs typeface="Roboto Mono"/>
                <a:sym typeface="Roboto Mono"/>
              </a:rPr>
              <a:t>style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color(</a:t>
            </a:r>
            <a:r>
              <a:rPr lang="zh-CN" sz="900">
                <a:solidFill>
                  <a:srgbClr val="6A8759"/>
                </a:solidFill>
                <a:highlight>
                  <a:srgbClr val="2B2B2B"/>
                </a:highlight>
                <a:latin typeface="Roboto Mono"/>
                <a:ea typeface="Roboto Mono"/>
                <a:cs typeface="Roboto Mono"/>
                <a:sym typeface="Roboto Mono"/>
              </a:rPr>
              <a:t>"#27282c"</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fontSize(</a:t>
            </a:r>
            <a:r>
              <a:rPr lang="zh-CN" sz="900">
                <a:solidFill>
                  <a:srgbClr val="6897BB"/>
                </a:solidFill>
                <a:highlight>
                  <a:srgbClr val="2B2B2B"/>
                </a:highlight>
                <a:latin typeface="Roboto Mono"/>
                <a:ea typeface="Roboto Mono"/>
                <a:cs typeface="Roboto Mono"/>
                <a:sym typeface="Roboto Mono"/>
              </a:rPr>
              <a:t>60</a:t>
            </a:r>
            <a:r>
              <a:rPr lang="zh-CN" sz="900">
                <a:solidFill>
                  <a:srgbClr val="A9B7C6"/>
                </a:solidFill>
                <a:highlight>
                  <a:srgbClr val="2B2B2B"/>
                </a:highlight>
                <a:latin typeface="Roboto Mono"/>
                <a:ea typeface="Roboto Mono"/>
                <a:cs typeface="Roboto Mono"/>
                <a:sym typeface="Roboto Mono"/>
              </a:rPr>
              <a:t>.px)</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media(maxWidth(</a:t>
            </a:r>
            <a:r>
              <a:rPr lang="zh-CN" sz="900">
                <a:solidFill>
                  <a:srgbClr val="6897BB"/>
                </a:solidFill>
                <a:highlight>
                  <a:srgbClr val="2B2B2B"/>
                </a:highlight>
                <a:latin typeface="Roboto Mono"/>
                <a:ea typeface="Roboto Mono"/>
                <a:cs typeface="Roboto Mono"/>
                <a:sym typeface="Roboto Mono"/>
              </a:rPr>
              <a:t>640</a:t>
            </a:r>
            <a:r>
              <a:rPr lang="zh-CN" sz="900">
                <a:solidFill>
                  <a:srgbClr val="A9B7C6"/>
                </a:solidFill>
                <a:highlight>
                  <a:srgbClr val="2B2B2B"/>
                </a:highlight>
                <a:latin typeface="Roboto Mono"/>
                <a:ea typeface="Roboto Mono"/>
                <a:cs typeface="Roboto Mono"/>
                <a:sym typeface="Roboto Mono"/>
              </a:rPr>
              <a:t>.px))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self style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backgroundColor(</a:t>
            </a:r>
            <a:r>
              <a:rPr lang="zh-CN" sz="900">
                <a:solidFill>
                  <a:srgbClr val="6A8759"/>
                </a:solidFill>
                <a:highlight>
                  <a:srgbClr val="2B2B2B"/>
                </a:highlight>
                <a:latin typeface="Roboto Mono"/>
                <a:ea typeface="Roboto Mono"/>
                <a:cs typeface="Roboto Mono"/>
                <a:sym typeface="Roboto Mono"/>
              </a:rPr>
              <a:t>"lightgray"</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this</a:t>
            </a:r>
            <a:r>
              <a:rPr lang="zh-CN" sz="900">
                <a:solidFill>
                  <a:srgbClr val="A9B7C6"/>
                </a:solidFill>
                <a:highlight>
                  <a:srgbClr val="2B2B2B"/>
                </a:highlight>
                <a:latin typeface="Roboto Mono"/>
                <a:ea typeface="Roboto Mono"/>
                <a:cs typeface="Roboto Mono"/>
                <a:sym typeface="Roboto Mono"/>
              </a:rPr>
              <a:t>.justifyContent(JustifyContent.Center)</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fontSize(</a:t>
            </a:r>
            <a:r>
              <a:rPr lang="zh-CN" sz="900">
                <a:solidFill>
                  <a:srgbClr val="6897BB"/>
                </a:solidFill>
                <a:highlight>
                  <a:srgbClr val="2B2B2B"/>
                </a:highlight>
                <a:latin typeface="Roboto Mono"/>
                <a:ea typeface="Roboto Mono"/>
                <a:cs typeface="Roboto Mono"/>
                <a:sym typeface="Roboto Mono"/>
              </a:rPr>
              <a:t>42</a:t>
            </a:r>
            <a:r>
              <a:rPr lang="zh-CN" sz="900">
                <a:solidFill>
                  <a:srgbClr val="A9B7C6"/>
                </a:solidFill>
                <a:highlight>
                  <a:srgbClr val="2B2B2B"/>
                </a:highlight>
                <a:latin typeface="Roboto Mono"/>
                <a:ea typeface="Roboto Mono"/>
                <a:cs typeface="Roboto Mono"/>
                <a:sym typeface="Roboto Mono"/>
              </a:rPr>
              <a:t>.px)</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808080"/>
                </a:solidFill>
                <a:highlight>
                  <a:srgbClr val="2B2B2B"/>
                </a:highlight>
                <a:latin typeface="Roboto Mono"/>
                <a:ea typeface="Roboto Mono"/>
                <a:cs typeface="Roboto Mono"/>
                <a:sym typeface="Roboto Mono"/>
              </a:rPr>
              <a:t>//DOM API</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fun </a:t>
            </a:r>
            <a:r>
              <a:rPr lang="zh-CN" sz="900">
                <a:solidFill>
                  <a:srgbClr val="FFC66D"/>
                </a:solidFill>
                <a:highlight>
                  <a:srgbClr val="2B2B2B"/>
                </a:highlight>
                <a:latin typeface="Roboto Mono"/>
                <a:ea typeface="Roboto Mono"/>
                <a:cs typeface="Roboto Mono"/>
                <a:sym typeface="Roboto Mono"/>
              </a:rPr>
              <a:t>main</a:t>
            </a: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renderComposable(</a:t>
            </a:r>
            <a:r>
              <a:rPr lang="zh-CN" sz="900">
                <a:solidFill>
                  <a:srgbClr val="6A8759"/>
                </a:solidFill>
                <a:highlight>
                  <a:srgbClr val="2B2B2B"/>
                </a:highlight>
                <a:latin typeface="Roboto Mono"/>
                <a:ea typeface="Roboto Mono"/>
                <a:cs typeface="Roboto Mono"/>
                <a:sym typeface="Roboto Mono"/>
              </a:rPr>
              <a:t>"root"</a:t>
            </a: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var </a:t>
            </a:r>
            <a:r>
              <a:rPr lang="zh-CN" sz="900">
                <a:solidFill>
                  <a:srgbClr val="A9B7C6"/>
                </a:solidFill>
                <a:highlight>
                  <a:srgbClr val="2B2B2B"/>
                </a:highlight>
                <a:latin typeface="Roboto Mono"/>
                <a:ea typeface="Roboto Mono"/>
                <a:cs typeface="Roboto Mono"/>
                <a:sym typeface="Roboto Mono"/>
              </a:rPr>
              <a:t>platform </a:t>
            </a:r>
            <a:r>
              <a:rPr lang="zh-CN" sz="900">
                <a:solidFill>
                  <a:srgbClr val="CC7832"/>
                </a:solidFill>
                <a:highlight>
                  <a:srgbClr val="2B2B2B"/>
                </a:highlight>
                <a:latin typeface="Roboto Mono"/>
                <a:ea typeface="Roboto Mono"/>
                <a:cs typeface="Roboto Mono"/>
                <a:sym typeface="Roboto Mono"/>
              </a:rPr>
              <a:t>by </a:t>
            </a:r>
            <a:r>
              <a:rPr lang="zh-CN" sz="900">
                <a:solidFill>
                  <a:srgbClr val="A9B7C6"/>
                </a:solidFill>
                <a:highlight>
                  <a:srgbClr val="2B2B2B"/>
                </a:highlight>
                <a:latin typeface="Roboto Mono"/>
                <a:ea typeface="Roboto Mono"/>
                <a:cs typeface="Roboto Mono"/>
                <a:sym typeface="Roboto Mono"/>
              </a:rPr>
              <a:t>remember </a:t>
            </a:r>
            <a:r>
              <a:rPr b="1"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mutableStateOf</a:t>
            </a:r>
            <a:r>
              <a:rPr lang="zh-CN" sz="900">
                <a:solidFill>
                  <a:srgbClr val="A9B7C6"/>
                </a:solidFill>
                <a:highlight>
                  <a:srgbClr val="2B2B2B"/>
                </a:highlight>
                <a:latin typeface="Roboto Mono"/>
                <a:ea typeface="Roboto Mono"/>
                <a:cs typeface="Roboto Mono"/>
                <a:sym typeface="Roboto Mono"/>
              </a:rPr>
              <a:t>(</a:t>
            </a:r>
            <a:r>
              <a:rPr lang="zh-CN" sz="900">
                <a:solidFill>
                  <a:srgbClr val="6A8759"/>
                </a:solidFill>
                <a:highlight>
                  <a:srgbClr val="2B2B2B"/>
                </a:highlight>
                <a:latin typeface="Roboto Mono"/>
                <a:ea typeface="Roboto Mono"/>
                <a:cs typeface="Roboto Mono"/>
                <a:sym typeface="Roboto Mono"/>
              </a:rPr>
              <a:t>"a platform"</a:t>
            </a: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P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Text</a:t>
            </a:r>
            <a:r>
              <a:rPr lang="zh-CN" sz="900">
                <a:solidFill>
                  <a:srgbClr val="A9B7C6"/>
                </a:solidFill>
                <a:highlight>
                  <a:srgbClr val="2B2B2B"/>
                </a:highlight>
                <a:latin typeface="Roboto Mono"/>
                <a:ea typeface="Roboto Mono"/>
                <a:cs typeface="Roboto Mono"/>
                <a:sym typeface="Roboto Mono"/>
              </a:rPr>
              <a:t>(</a:t>
            </a:r>
            <a:r>
              <a:rPr lang="zh-CN" sz="900">
                <a:solidFill>
                  <a:srgbClr val="6A8759"/>
                </a:solidFill>
                <a:highlight>
                  <a:srgbClr val="2B2B2B"/>
                </a:highlight>
                <a:latin typeface="Roboto Mono"/>
                <a:ea typeface="Roboto Mono"/>
                <a:cs typeface="Roboto Mono"/>
                <a:sym typeface="Roboto Mono"/>
              </a:rPr>
              <a:t>"Welcome to Compose for </a:t>
            </a:r>
            <a:r>
              <a:rPr lang="zh-CN" sz="900">
                <a:solidFill>
                  <a:srgbClr val="CC7832"/>
                </a:solidFill>
                <a:highlight>
                  <a:srgbClr val="2B2B2B"/>
                </a:highlight>
                <a:latin typeface="Roboto Mono"/>
                <a:ea typeface="Roboto Mono"/>
                <a:cs typeface="Roboto Mono"/>
                <a:sym typeface="Roboto Mono"/>
              </a:rPr>
              <a:t>$</a:t>
            </a:r>
            <a:r>
              <a:rPr lang="zh-CN" sz="900">
                <a:solidFill>
                  <a:srgbClr val="A9B7C6"/>
                </a:solidFill>
                <a:highlight>
                  <a:srgbClr val="2B2B2B"/>
                </a:highlight>
                <a:latin typeface="Roboto Mono"/>
                <a:ea typeface="Roboto Mono"/>
                <a:cs typeface="Roboto Mono"/>
                <a:sym typeface="Roboto Mono"/>
              </a:rPr>
              <a:t>platform</a:t>
            </a:r>
            <a:r>
              <a:rPr lang="zh-CN" sz="900">
                <a:solidFill>
                  <a:srgbClr val="6A8759"/>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Button</a:t>
            </a:r>
            <a:r>
              <a:rPr lang="zh-CN" sz="900">
                <a:solidFill>
                  <a:srgbClr val="A9B7C6"/>
                </a:solidFill>
                <a:highlight>
                  <a:srgbClr val="2B2B2B"/>
                </a:highlight>
                <a:latin typeface="Roboto Mono"/>
                <a:ea typeface="Roboto Mono"/>
                <a:cs typeface="Roboto Mono"/>
                <a:sym typeface="Roboto Mono"/>
              </a:rPr>
              <a:t>(</a:t>
            </a:r>
            <a:r>
              <a:rPr lang="zh-CN" sz="900">
                <a:solidFill>
                  <a:srgbClr val="467CDA"/>
                </a:solidFill>
                <a:highlight>
                  <a:srgbClr val="2B2B2B"/>
                </a:highlight>
                <a:latin typeface="Roboto Mono"/>
                <a:ea typeface="Roboto Mono"/>
                <a:cs typeface="Roboto Mono"/>
                <a:sym typeface="Roboto Mono"/>
              </a:rPr>
              <a:t>attrs = </a:t>
            </a: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onClick </a:t>
            </a: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platform = </a:t>
            </a:r>
            <a:r>
              <a:rPr lang="zh-CN" sz="900">
                <a:solidFill>
                  <a:srgbClr val="6A8759"/>
                </a:solidFill>
                <a:highlight>
                  <a:srgbClr val="2B2B2B"/>
                </a:highlight>
                <a:latin typeface="Roboto Mono"/>
                <a:ea typeface="Roboto Mono"/>
                <a:cs typeface="Roboto Mono"/>
                <a:sym typeface="Roboto Mono"/>
              </a:rPr>
              <a:t>"Web" </a:t>
            </a: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Text</a:t>
            </a:r>
            <a:r>
              <a:rPr lang="zh-CN" sz="900">
                <a:solidFill>
                  <a:srgbClr val="A9B7C6"/>
                </a:solidFill>
                <a:highlight>
                  <a:srgbClr val="2B2B2B"/>
                </a:highlight>
                <a:latin typeface="Roboto Mono"/>
                <a:ea typeface="Roboto Mono"/>
                <a:cs typeface="Roboto Mono"/>
                <a:sym typeface="Roboto Mono"/>
              </a:rPr>
              <a:t>(</a:t>
            </a:r>
            <a:r>
              <a:rPr lang="zh-CN" sz="900">
                <a:solidFill>
                  <a:srgbClr val="6A8759"/>
                </a:solidFill>
                <a:highlight>
                  <a:srgbClr val="2B2B2B"/>
                </a:highlight>
                <a:latin typeface="Roboto Mono"/>
                <a:ea typeface="Roboto Mono"/>
                <a:cs typeface="Roboto Mono"/>
                <a:sym typeface="Roboto Mono"/>
              </a:rPr>
              <a:t>"...for what?"</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A(</a:t>
            </a:r>
            <a:r>
              <a:rPr lang="zh-CN" sz="900">
                <a:solidFill>
                  <a:srgbClr val="6A8759"/>
                </a:solidFill>
                <a:highlight>
                  <a:srgbClr val="2B2B2B"/>
                </a:highlight>
                <a:latin typeface="Roboto Mono"/>
                <a:ea typeface="Roboto Mono"/>
                <a:cs typeface="Roboto Mono"/>
                <a:sym typeface="Roboto Mono"/>
              </a:rPr>
              <a:t>"https://www.jetbrains.com/lp/compose-web"</a:t>
            </a: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Text</a:t>
            </a:r>
            <a:r>
              <a:rPr lang="zh-CN" sz="900">
                <a:solidFill>
                  <a:srgbClr val="A9B7C6"/>
                </a:solidFill>
                <a:highlight>
                  <a:srgbClr val="2B2B2B"/>
                </a:highlight>
                <a:latin typeface="Roboto Mono"/>
                <a:ea typeface="Roboto Mono"/>
                <a:cs typeface="Roboto Mono"/>
                <a:sym typeface="Roboto Mono"/>
              </a:rPr>
              <a:t>(</a:t>
            </a:r>
            <a:r>
              <a:rPr lang="zh-CN" sz="900">
                <a:solidFill>
                  <a:srgbClr val="6A8759"/>
                </a:solidFill>
                <a:highlight>
                  <a:srgbClr val="2B2B2B"/>
                </a:highlight>
                <a:latin typeface="Roboto Mono"/>
                <a:ea typeface="Roboto Mono"/>
                <a:cs typeface="Roboto Mono"/>
                <a:sym typeface="Roboto Mono"/>
              </a:rPr>
              <a:t>"Learn more!"</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a:t>
            </a:r>
            <a:endParaRPr sz="900">
              <a:latin typeface="Roboto Mono"/>
              <a:ea typeface="Roboto Mono"/>
              <a:cs typeface="Roboto Mono"/>
              <a:sym typeface="Roboto Mono"/>
            </a:endParaRPr>
          </a:p>
        </p:txBody>
      </p:sp>
      <p:pic>
        <p:nvPicPr>
          <p:cNvPr id="241" name="Google Shape;241;p33"/>
          <p:cNvPicPr preferRelativeResize="0"/>
          <p:nvPr/>
        </p:nvPicPr>
        <p:blipFill>
          <a:blip r:embed="rId3">
            <a:alphaModFix/>
          </a:blip>
          <a:stretch>
            <a:fillRect/>
          </a:stretch>
        </p:blipFill>
        <p:spPr>
          <a:xfrm>
            <a:off x="650140" y="2737527"/>
            <a:ext cx="2970900" cy="1703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cxnSp>
        <p:nvCxnSpPr>
          <p:cNvPr id="246" name="Google Shape;246;p34"/>
          <p:cNvCxnSpPr/>
          <p:nvPr/>
        </p:nvCxnSpPr>
        <p:spPr>
          <a:xfrm rot="10800000">
            <a:off x="7678564" y="2996671"/>
            <a:ext cx="0" cy="1224000"/>
          </a:xfrm>
          <a:prstGeom prst="straightConnector1">
            <a:avLst/>
          </a:prstGeom>
          <a:noFill/>
          <a:ln cap="flat" cmpd="sng" w="19050">
            <a:solidFill>
              <a:srgbClr val="9AA0A6"/>
            </a:solidFill>
            <a:prstDash val="solid"/>
            <a:miter lim="400000"/>
            <a:headEnd len="sm" w="sm" type="none"/>
            <a:tailEnd len="sm" w="sm" type="none"/>
          </a:ln>
        </p:spPr>
      </p:cxnSp>
      <p:sp>
        <p:nvSpPr>
          <p:cNvPr id="247" name="Google Shape;247;p34"/>
          <p:cNvSpPr/>
          <p:nvPr/>
        </p:nvSpPr>
        <p:spPr>
          <a:xfrm>
            <a:off x="7152312" y="3852168"/>
            <a:ext cx="1556700" cy="556500"/>
          </a:xfrm>
          <a:prstGeom prst="roundRect">
            <a:avLst>
              <a:gd fmla="val 13029"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Multiplatform</a:t>
            </a:r>
            <a:endParaRPr sz="900">
              <a:solidFill>
                <a:srgbClr val="1A1A1A"/>
              </a:solidFill>
              <a:latin typeface="Google Sans Medium"/>
              <a:ea typeface="Google Sans Medium"/>
              <a:cs typeface="Google Sans Medium"/>
              <a:sym typeface="Google Sans Medium"/>
            </a:endParaRPr>
          </a:p>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1.0</a:t>
            </a:r>
            <a:endParaRPr sz="900">
              <a:solidFill>
                <a:srgbClr val="1A1A1A"/>
              </a:solidFill>
              <a:latin typeface="Google Sans Medium"/>
              <a:ea typeface="Google Sans Medium"/>
              <a:cs typeface="Google Sans Medium"/>
              <a:sym typeface="Google Sans Medium"/>
            </a:endParaRPr>
          </a:p>
        </p:txBody>
      </p:sp>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Compose Multiplatform</a:t>
            </a:r>
            <a:endParaRPr>
              <a:latin typeface="Google Sans Medium"/>
              <a:ea typeface="Google Sans Medium"/>
              <a:cs typeface="Google Sans Medium"/>
              <a:sym typeface="Google Sans Medium"/>
            </a:endParaRPr>
          </a:p>
        </p:txBody>
      </p:sp>
      <p:cxnSp>
        <p:nvCxnSpPr>
          <p:cNvPr id="249" name="Google Shape;249;p34"/>
          <p:cNvCxnSpPr/>
          <p:nvPr/>
        </p:nvCxnSpPr>
        <p:spPr>
          <a:xfrm rot="10800000">
            <a:off x="4027200" y="2974616"/>
            <a:ext cx="0" cy="1224000"/>
          </a:xfrm>
          <a:prstGeom prst="straightConnector1">
            <a:avLst/>
          </a:prstGeom>
          <a:noFill/>
          <a:ln cap="flat" cmpd="sng" w="19050">
            <a:solidFill>
              <a:srgbClr val="9AA0A6"/>
            </a:solidFill>
            <a:prstDash val="solid"/>
            <a:miter lim="400000"/>
            <a:headEnd len="sm" w="sm" type="none"/>
            <a:tailEnd len="sm" w="sm" type="none"/>
          </a:ln>
        </p:spPr>
      </p:cxnSp>
      <p:cxnSp>
        <p:nvCxnSpPr>
          <p:cNvPr id="250" name="Google Shape;250;p34"/>
          <p:cNvCxnSpPr/>
          <p:nvPr/>
        </p:nvCxnSpPr>
        <p:spPr>
          <a:xfrm rot="10800000">
            <a:off x="6810700" y="2948016"/>
            <a:ext cx="0" cy="1224000"/>
          </a:xfrm>
          <a:prstGeom prst="straightConnector1">
            <a:avLst/>
          </a:prstGeom>
          <a:noFill/>
          <a:ln cap="flat" cmpd="sng" w="19050">
            <a:solidFill>
              <a:srgbClr val="9AA0A6"/>
            </a:solidFill>
            <a:prstDash val="solid"/>
            <a:miter lim="400000"/>
            <a:headEnd len="sm" w="sm" type="none"/>
            <a:tailEnd len="sm" w="sm" type="none"/>
          </a:ln>
        </p:spPr>
      </p:cxnSp>
      <p:cxnSp>
        <p:nvCxnSpPr>
          <p:cNvPr id="251" name="Google Shape;251;p34"/>
          <p:cNvCxnSpPr/>
          <p:nvPr/>
        </p:nvCxnSpPr>
        <p:spPr>
          <a:xfrm rot="10800000">
            <a:off x="5753605" y="2835504"/>
            <a:ext cx="0" cy="700200"/>
          </a:xfrm>
          <a:prstGeom prst="straightConnector1">
            <a:avLst/>
          </a:prstGeom>
          <a:noFill/>
          <a:ln cap="flat" cmpd="sng" w="19050">
            <a:solidFill>
              <a:srgbClr val="9AA0A6"/>
            </a:solidFill>
            <a:prstDash val="solid"/>
            <a:miter lim="400000"/>
            <a:headEnd len="sm" w="sm" type="none"/>
            <a:tailEnd len="sm" w="sm" type="none"/>
          </a:ln>
        </p:spPr>
      </p:cxnSp>
      <p:cxnSp>
        <p:nvCxnSpPr>
          <p:cNvPr id="252" name="Google Shape;252;p34"/>
          <p:cNvCxnSpPr/>
          <p:nvPr/>
        </p:nvCxnSpPr>
        <p:spPr>
          <a:xfrm rot="10800000">
            <a:off x="3109596" y="2264596"/>
            <a:ext cx="0" cy="516000"/>
          </a:xfrm>
          <a:prstGeom prst="straightConnector1">
            <a:avLst/>
          </a:prstGeom>
          <a:noFill/>
          <a:ln cap="flat" cmpd="sng" w="19050">
            <a:solidFill>
              <a:srgbClr val="FBBC04"/>
            </a:solidFill>
            <a:prstDash val="solid"/>
            <a:miter lim="400000"/>
            <a:headEnd len="sm" w="sm" type="none"/>
            <a:tailEnd len="sm" w="sm" type="none"/>
          </a:ln>
        </p:spPr>
      </p:cxnSp>
      <p:cxnSp>
        <p:nvCxnSpPr>
          <p:cNvPr id="253" name="Google Shape;253;p34"/>
          <p:cNvCxnSpPr/>
          <p:nvPr/>
        </p:nvCxnSpPr>
        <p:spPr>
          <a:xfrm rot="10800000">
            <a:off x="4850955" y="1620179"/>
            <a:ext cx="0" cy="1128000"/>
          </a:xfrm>
          <a:prstGeom prst="straightConnector1">
            <a:avLst/>
          </a:prstGeom>
          <a:noFill/>
          <a:ln cap="flat" cmpd="sng" w="19050">
            <a:solidFill>
              <a:srgbClr val="FBBC04"/>
            </a:solidFill>
            <a:prstDash val="solid"/>
            <a:miter lim="400000"/>
            <a:headEnd len="sm" w="sm" type="none"/>
            <a:tailEnd len="sm" w="sm" type="none"/>
          </a:ln>
        </p:spPr>
      </p:cxnSp>
      <p:cxnSp>
        <p:nvCxnSpPr>
          <p:cNvPr id="254" name="Google Shape;254;p34"/>
          <p:cNvCxnSpPr/>
          <p:nvPr/>
        </p:nvCxnSpPr>
        <p:spPr>
          <a:xfrm rot="10800000">
            <a:off x="6491724" y="2237533"/>
            <a:ext cx="0" cy="516000"/>
          </a:xfrm>
          <a:prstGeom prst="straightConnector1">
            <a:avLst/>
          </a:prstGeom>
          <a:noFill/>
          <a:ln cap="flat" cmpd="sng" w="19050">
            <a:solidFill>
              <a:srgbClr val="FBBC04"/>
            </a:solidFill>
            <a:prstDash val="solid"/>
            <a:miter lim="400000"/>
            <a:headEnd len="sm" w="sm" type="none"/>
            <a:tailEnd len="sm" w="sm" type="none"/>
          </a:ln>
        </p:spPr>
      </p:cxnSp>
      <p:cxnSp>
        <p:nvCxnSpPr>
          <p:cNvPr id="255" name="Google Shape;255;p34"/>
          <p:cNvCxnSpPr/>
          <p:nvPr/>
        </p:nvCxnSpPr>
        <p:spPr>
          <a:xfrm rot="10800000">
            <a:off x="2281825" y="1628821"/>
            <a:ext cx="0" cy="1128000"/>
          </a:xfrm>
          <a:prstGeom prst="straightConnector1">
            <a:avLst/>
          </a:prstGeom>
          <a:noFill/>
          <a:ln cap="flat" cmpd="sng" w="19050">
            <a:solidFill>
              <a:srgbClr val="FBBC04"/>
            </a:solidFill>
            <a:prstDash val="solid"/>
            <a:miter lim="400000"/>
            <a:headEnd len="sm" w="sm" type="none"/>
            <a:tailEnd len="sm" w="sm" type="none"/>
          </a:ln>
        </p:spPr>
      </p:cxnSp>
      <p:sp>
        <p:nvSpPr>
          <p:cNvPr id="256" name="Google Shape;256;p34"/>
          <p:cNvSpPr/>
          <p:nvPr/>
        </p:nvSpPr>
        <p:spPr>
          <a:xfrm>
            <a:off x="-16718" y="2716228"/>
            <a:ext cx="8284500" cy="287100"/>
          </a:xfrm>
          <a:prstGeom prst="rightArrow">
            <a:avLst>
              <a:gd fmla="val 93737" name="adj1"/>
              <a:gd fmla="val 48096" name="adj2"/>
            </a:avLst>
          </a:prstGeom>
          <a:solidFill>
            <a:srgbClr val="4285F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57" name="Google Shape;257;p34"/>
          <p:cNvSpPr/>
          <p:nvPr/>
        </p:nvSpPr>
        <p:spPr>
          <a:xfrm>
            <a:off x="1842852"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zh-CN" sz="900">
                <a:solidFill>
                  <a:srgbClr val="FFFFFF"/>
                </a:solidFill>
                <a:latin typeface="Google Sans"/>
                <a:ea typeface="Google Sans"/>
                <a:cs typeface="Google Sans"/>
                <a:sym typeface="Google Sans"/>
              </a:rPr>
              <a:t>May 2019</a:t>
            </a:r>
            <a:endParaRPr sz="500"/>
          </a:p>
        </p:txBody>
      </p:sp>
      <p:sp>
        <p:nvSpPr>
          <p:cNvPr id="258" name="Google Shape;258;p34"/>
          <p:cNvSpPr/>
          <p:nvPr/>
        </p:nvSpPr>
        <p:spPr>
          <a:xfrm>
            <a:off x="2775632" y="2706627"/>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zh-CN" sz="900">
                <a:solidFill>
                  <a:srgbClr val="FFFFFF"/>
                </a:solidFill>
                <a:latin typeface="Google Sans"/>
                <a:ea typeface="Google Sans"/>
                <a:cs typeface="Google Sans"/>
                <a:sym typeface="Google Sans"/>
              </a:rPr>
              <a:t>Aug 2020</a:t>
            </a:r>
            <a:endParaRPr sz="500"/>
          </a:p>
        </p:txBody>
      </p:sp>
      <p:sp>
        <p:nvSpPr>
          <p:cNvPr id="259" name="Google Shape;259;p34"/>
          <p:cNvSpPr/>
          <p:nvPr/>
        </p:nvSpPr>
        <p:spPr>
          <a:xfrm>
            <a:off x="4517311"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zh-CN" sz="900">
                <a:solidFill>
                  <a:srgbClr val="FFFFFF"/>
                </a:solidFill>
                <a:latin typeface="Google Sans"/>
                <a:ea typeface="Google Sans"/>
                <a:cs typeface="Google Sans"/>
                <a:sym typeface="Google Sans"/>
              </a:rPr>
              <a:t>Feb 2021</a:t>
            </a:r>
            <a:endParaRPr sz="500"/>
          </a:p>
        </p:txBody>
      </p:sp>
      <p:sp>
        <p:nvSpPr>
          <p:cNvPr id="260" name="Google Shape;260;p34"/>
          <p:cNvSpPr/>
          <p:nvPr/>
        </p:nvSpPr>
        <p:spPr>
          <a:xfrm>
            <a:off x="6185416" y="2699727"/>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zh-CN" sz="900">
                <a:solidFill>
                  <a:srgbClr val="FFFFFF"/>
                </a:solidFill>
                <a:latin typeface="Google Sans"/>
                <a:ea typeface="Google Sans"/>
                <a:cs typeface="Google Sans"/>
                <a:sym typeface="Google Sans"/>
              </a:rPr>
              <a:t>Jul 2021</a:t>
            </a:r>
            <a:endParaRPr sz="500"/>
          </a:p>
        </p:txBody>
      </p:sp>
      <p:sp>
        <p:nvSpPr>
          <p:cNvPr id="261" name="Google Shape;261;p34"/>
          <p:cNvSpPr/>
          <p:nvPr/>
        </p:nvSpPr>
        <p:spPr>
          <a:xfrm>
            <a:off x="7191771" y="2701652"/>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zh-CN" sz="900">
                <a:solidFill>
                  <a:srgbClr val="FFFFFF"/>
                </a:solidFill>
                <a:latin typeface="Google Sans"/>
                <a:ea typeface="Google Sans"/>
                <a:cs typeface="Google Sans"/>
                <a:sym typeface="Google Sans"/>
              </a:rPr>
              <a:t>Dec </a:t>
            </a:r>
            <a:r>
              <a:rPr b="1" i="0" lang="zh-CN" sz="900" u="none" cap="none" strike="noStrike">
                <a:solidFill>
                  <a:srgbClr val="FFFFFF"/>
                </a:solidFill>
                <a:latin typeface="Google Sans"/>
                <a:ea typeface="Google Sans"/>
                <a:cs typeface="Google Sans"/>
                <a:sym typeface="Google Sans"/>
              </a:rPr>
              <a:t>202</a:t>
            </a:r>
            <a:r>
              <a:rPr b="1" lang="zh-CN" sz="900">
                <a:solidFill>
                  <a:srgbClr val="FFFFFF"/>
                </a:solidFill>
                <a:latin typeface="Google Sans"/>
                <a:ea typeface="Google Sans"/>
                <a:cs typeface="Google Sans"/>
                <a:sym typeface="Google Sans"/>
              </a:rPr>
              <a:t>1</a:t>
            </a:r>
            <a:endParaRPr sz="500"/>
          </a:p>
        </p:txBody>
      </p:sp>
      <p:sp>
        <p:nvSpPr>
          <p:cNvPr id="262" name="Google Shape;262;p34"/>
          <p:cNvSpPr/>
          <p:nvPr/>
        </p:nvSpPr>
        <p:spPr>
          <a:xfrm>
            <a:off x="818914" y="2181727"/>
            <a:ext cx="1283700" cy="516000"/>
          </a:xfrm>
          <a:prstGeom prst="roundRect">
            <a:avLst>
              <a:gd fmla="val 29404"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285F4"/>
              </a:buClr>
              <a:buSzPts val="1100"/>
              <a:buFont typeface="Google Sans Medium"/>
              <a:buNone/>
            </a:pPr>
            <a:r>
              <a:rPr lang="zh-CN" sz="1100">
                <a:solidFill>
                  <a:srgbClr val="4285F4"/>
                </a:solidFill>
                <a:latin typeface="Google Sans Medium"/>
                <a:ea typeface="Google Sans Medium"/>
                <a:cs typeface="Google Sans Medium"/>
                <a:sym typeface="Google Sans Medium"/>
              </a:rPr>
              <a:t>Jetpack </a:t>
            </a:r>
            <a:endParaRPr sz="1100">
              <a:solidFill>
                <a:srgbClr val="4285F4"/>
              </a:solidFill>
              <a:latin typeface="Google Sans Medium"/>
              <a:ea typeface="Google Sans Medium"/>
              <a:cs typeface="Google Sans Medium"/>
              <a:sym typeface="Google Sans Medium"/>
            </a:endParaRPr>
          </a:p>
          <a:p>
            <a:pPr indent="0" lvl="0" marL="0" marR="0" rtl="0" algn="l">
              <a:lnSpc>
                <a:spcPct val="100000"/>
              </a:lnSpc>
              <a:spcBef>
                <a:spcPts val="0"/>
              </a:spcBef>
              <a:spcAft>
                <a:spcPts val="0"/>
              </a:spcAft>
              <a:buClr>
                <a:srgbClr val="4285F4"/>
              </a:buClr>
              <a:buSzPts val="1100"/>
              <a:buFont typeface="Google Sans Medium"/>
              <a:buNone/>
            </a:pPr>
            <a:r>
              <a:rPr lang="zh-CN" sz="1100">
                <a:solidFill>
                  <a:srgbClr val="4285F4"/>
                </a:solidFill>
                <a:latin typeface="Google Sans Medium"/>
                <a:ea typeface="Google Sans Medium"/>
                <a:cs typeface="Google Sans Medium"/>
                <a:sym typeface="Google Sans Medium"/>
              </a:rPr>
              <a:t>Compose</a:t>
            </a:r>
            <a:endParaRPr sz="500">
              <a:solidFill>
                <a:srgbClr val="4285F4"/>
              </a:solidFill>
            </a:endParaRPr>
          </a:p>
        </p:txBody>
      </p:sp>
      <p:sp>
        <p:nvSpPr>
          <p:cNvPr id="263" name="Google Shape;263;p34"/>
          <p:cNvSpPr/>
          <p:nvPr/>
        </p:nvSpPr>
        <p:spPr>
          <a:xfrm>
            <a:off x="1714849" y="1300209"/>
            <a:ext cx="1556700" cy="556500"/>
          </a:xfrm>
          <a:prstGeom prst="roundRect">
            <a:avLst>
              <a:gd fmla="val 13680"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Compose </a:t>
            </a:r>
            <a:endParaRPr sz="900">
              <a:solidFill>
                <a:srgbClr val="1A1A1A"/>
              </a:solidFill>
              <a:latin typeface="Google Sans Medium"/>
              <a:ea typeface="Google Sans Medium"/>
              <a:cs typeface="Google Sans Medium"/>
              <a:sym typeface="Google Sans Medium"/>
            </a:endParaRPr>
          </a:p>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announced</a:t>
            </a:r>
            <a:endParaRPr sz="500"/>
          </a:p>
        </p:txBody>
      </p:sp>
      <p:sp>
        <p:nvSpPr>
          <p:cNvPr id="264" name="Google Shape;264;p34"/>
          <p:cNvSpPr/>
          <p:nvPr/>
        </p:nvSpPr>
        <p:spPr>
          <a:xfrm>
            <a:off x="4284478" y="1300209"/>
            <a:ext cx="1570200" cy="556500"/>
          </a:xfrm>
          <a:prstGeom prst="roundRect">
            <a:avLst>
              <a:gd fmla="val 13305"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Compose</a:t>
            </a:r>
            <a:endParaRPr sz="900">
              <a:solidFill>
                <a:srgbClr val="1A1A1A"/>
              </a:solidFill>
              <a:latin typeface="Google Sans Medium"/>
              <a:ea typeface="Google Sans Medium"/>
              <a:cs typeface="Google Sans Medium"/>
              <a:sym typeface="Google Sans Medium"/>
            </a:endParaRPr>
          </a:p>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Beta</a:t>
            </a:r>
            <a:endParaRPr sz="500"/>
          </a:p>
        </p:txBody>
      </p:sp>
      <p:sp>
        <p:nvSpPr>
          <p:cNvPr id="265" name="Google Shape;265;p34"/>
          <p:cNvSpPr/>
          <p:nvPr/>
        </p:nvSpPr>
        <p:spPr>
          <a:xfrm>
            <a:off x="2831972" y="2024124"/>
            <a:ext cx="1570200" cy="571500"/>
          </a:xfrm>
          <a:prstGeom prst="roundRect">
            <a:avLst>
              <a:gd fmla="val 12681"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Compose</a:t>
            </a:r>
            <a:endParaRPr sz="900">
              <a:solidFill>
                <a:srgbClr val="1A1A1A"/>
              </a:solidFill>
              <a:latin typeface="Google Sans Medium"/>
              <a:ea typeface="Google Sans Medium"/>
              <a:cs typeface="Google Sans Medium"/>
              <a:sym typeface="Google Sans Medium"/>
            </a:endParaRPr>
          </a:p>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Alpha</a:t>
            </a:r>
            <a:endParaRPr sz="500"/>
          </a:p>
        </p:txBody>
      </p:sp>
      <p:sp>
        <p:nvSpPr>
          <p:cNvPr id="266" name="Google Shape;266;p34"/>
          <p:cNvSpPr/>
          <p:nvPr/>
        </p:nvSpPr>
        <p:spPr>
          <a:xfrm>
            <a:off x="5713367" y="2000349"/>
            <a:ext cx="1556700" cy="571500"/>
          </a:xfrm>
          <a:prstGeom prst="roundRect">
            <a:avLst>
              <a:gd fmla="val 12889"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Compose</a:t>
            </a:r>
            <a:endParaRPr sz="900">
              <a:solidFill>
                <a:srgbClr val="1A1A1A"/>
              </a:solidFill>
              <a:latin typeface="Google Sans Medium"/>
              <a:ea typeface="Google Sans Medium"/>
              <a:cs typeface="Google Sans Medium"/>
              <a:sym typeface="Google Sans Medium"/>
            </a:endParaRPr>
          </a:p>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1.0</a:t>
            </a:r>
            <a:endParaRPr sz="500"/>
          </a:p>
        </p:txBody>
      </p:sp>
      <p:sp>
        <p:nvSpPr>
          <p:cNvPr id="267" name="Google Shape;267;p34"/>
          <p:cNvSpPr/>
          <p:nvPr/>
        </p:nvSpPr>
        <p:spPr>
          <a:xfrm>
            <a:off x="3239369" y="3881180"/>
            <a:ext cx="1556700" cy="556500"/>
          </a:xfrm>
          <a:prstGeom prst="roundRect">
            <a:avLst>
              <a:gd fmla="val 13024"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Compose</a:t>
            </a:r>
            <a:endParaRPr sz="900">
              <a:solidFill>
                <a:srgbClr val="1A1A1A"/>
              </a:solidFill>
              <a:latin typeface="Google Sans Medium"/>
              <a:ea typeface="Google Sans Medium"/>
              <a:cs typeface="Google Sans Medium"/>
              <a:sym typeface="Google Sans Medium"/>
            </a:endParaRPr>
          </a:p>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for Desktop</a:t>
            </a:r>
            <a:endParaRPr sz="500"/>
          </a:p>
        </p:txBody>
      </p:sp>
      <p:sp>
        <p:nvSpPr>
          <p:cNvPr id="268" name="Google Shape;268;p34"/>
          <p:cNvSpPr/>
          <p:nvPr/>
        </p:nvSpPr>
        <p:spPr>
          <a:xfrm>
            <a:off x="5527675" y="3843395"/>
            <a:ext cx="1556700" cy="556500"/>
          </a:xfrm>
          <a:prstGeom prst="roundRect">
            <a:avLst>
              <a:gd fmla="val 13029"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Multiplatform</a:t>
            </a:r>
            <a:endParaRPr sz="900">
              <a:solidFill>
                <a:srgbClr val="1A1A1A"/>
              </a:solidFill>
              <a:latin typeface="Google Sans Medium"/>
              <a:ea typeface="Google Sans Medium"/>
              <a:cs typeface="Google Sans Medium"/>
              <a:sym typeface="Google Sans Medium"/>
            </a:endParaRPr>
          </a:p>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Alpha</a:t>
            </a:r>
            <a:endParaRPr sz="900">
              <a:solidFill>
                <a:srgbClr val="1A1A1A"/>
              </a:solidFill>
              <a:latin typeface="Google Sans Medium"/>
              <a:ea typeface="Google Sans Medium"/>
              <a:cs typeface="Google Sans Medium"/>
              <a:sym typeface="Google Sans Medium"/>
            </a:endParaRPr>
          </a:p>
        </p:txBody>
      </p:sp>
      <p:sp>
        <p:nvSpPr>
          <p:cNvPr id="269" name="Google Shape;269;p34"/>
          <p:cNvSpPr/>
          <p:nvPr/>
        </p:nvSpPr>
        <p:spPr>
          <a:xfrm>
            <a:off x="4873625" y="3143808"/>
            <a:ext cx="1556700" cy="573600"/>
          </a:xfrm>
          <a:prstGeom prst="roundRect">
            <a:avLst>
              <a:gd fmla="val 12405"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Compose</a:t>
            </a:r>
            <a:endParaRPr sz="900">
              <a:solidFill>
                <a:srgbClr val="1A1A1A"/>
              </a:solidFill>
              <a:latin typeface="Google Sans Medium"/>
              <a:ea typeface="Google Sans Medium"/>
              <a:cs typeface="Google Sans Medium"/>
              <a:sym typeface="Google Sans Medium"/>
            </a:endParaRPr>
          </a:p>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for Web</a:t>
            </a:r>
            <a:endParaRPr sz="500"/>
          </a:p>
        </p:txBody>
      </p:sp>
      <p:sp>
        <p:nvSpPr>
          <p:cNvPr id="270" name="Google Shape;270;p34"/>
          <p:cNvSpPr/>
          <p:nvPr/>
        </p:nvSpPr>
        <p:spPr>
          <a:xfrm>
            <a:off x="818914" y="3039176"/>
            <a:ext cx="1283700" cy="516000"/>
          </a:xfrm>
          <a:prstGeom prst="roundRect">
            <a:avLst>
              <a:gd fmla="val 29404"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80868B"/>
              </a:buClr>
              <a:buSzPts val="1100"/>
              <a:buFont typeface="Google Sans Medium"/>
              <a:buNone/>
            </a:pPr>
            <a:r>
              <a:rPr lang="zh-CN" sz="1100">
                <a:solidFill>
                  <a:srgbClr val="80868B"/>
                </a:solidFill>
                <a:latin typeface="Google Sans Medium"/>
                <a:ea typeface="Google Sans Medium"/>
                <a:cs typeface="Google Sans Medium"/>
                <a:sym typeface="Google Sans Medium"/>
              </a:rPr>
              <a:t>JetBrains Compose</a:t>
            </a:r>
            <a:endParaRPr sz="500"/>
          </a:p>
        </p:txBody>
      </p:sp>
      <p:sp>
        <p:nvSpPr>
          <p:cNvPr id="271" name="Google Shape;271;p34"/>
          <p:cNvSpPr/>
          <p:nvPr/>
        </p:nvSpPr>
        <p:spPr>
          <a:xfrm>
            <a:off x="2831976" y="1417551"/>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72" name="Google Shape;272;p34"/>
          <p:cNvSpPr/>
          <p:nvPr/>
        </p:nvSpPr>
        <p:spPr>
          <a:xfrm>
            <a:off x="8272773" y="4011085"/>
            <a:ext cx="296700" cy="296700"/>
          </a:xfrm>
          <a:prstGeom prst="ellipse">
            <a:avLst/>
          </a:prstGeom>
          <a:solidFill>
            <a:srgbClr val="34A85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73" name="Google Shape;273;p34"/>
          <p:cNvSpPr/>
          <p:nvPr/>
        </p:nvSpPr>
        <p:spPr>
          <a:xfrm>
            <a:off x="5415058" y="1417551"/>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74" name="Google Shape;274;p34"/>
          <p:cNvSpPr/>
          <p:nvPr/>
        </p:nvSpPr>
        <p:spPr>
          <a:xfrm>
            <a:off x="5990752" y="3297260"/>
            <a:ext cx="296700" cy="296700"/>
          </a:xfrm>
          <a:prstGeom prst="ellipse">
            <a:avLst/>
          </a:prstGeom>
          <a:solidFill>
            <a:srgbClr val="34A85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75" name="Google Shape;275;p34"/>
          <p:cNvSpPr/>
          <p:nvPr/>
        </p:nvSpPr>
        <p:spPr>
          <a:xfrm>
            <a:off x="3912155" y="2164326"/>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76" name="Google Shape;276;p34"/>
          <p:cNvSpPr/>
          <p:nvPr/>
        </p:nvSpPr>
        <p:spPr>
          <a:xfrm>
            <a:off x="6830494" y="2137745"/>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77" name="Google Shape;277;p34"/>
          <p:cNvSpPr/>
          <p:nvPr/>
        </p:nvSpPr>
        <p:spPr>
          <a:xfrm>
            <a:off x="4284471" y="4024538"/>
            <a:ext cx="296700" cy="296700"/>
          </a:xfrm>
          <a:prstGeom prst="ellipse">
            <a:avLst/>
          </a:prstGeom>
          <a:solidFill>
            <a:srgbClr val="34A85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78" name="Google Shape;278;p34"/>
          <p:cNvSpPr/>
          <p:nvPr/>
        </p:nvSpPr>
        <p:spPr>
          <a:xfrm>
            <a:off x="6644801" y="3980350"/>
            <a:ext cx="296700" cy="296700"/>
          </a:xfrm>
          <a:prstGeom prst="ellipse">
            <a:avLst/>
          </a:prstGeom>
          <a:solidFill>
            <a:srgbClr val="34A85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79" name="Google Shape;279;p34"/>
          <p:cNvSpPr/>
          <p:nvPr/>
        </p:nvSpPr>
        <p:spPr>
          <a:xfrm>
            <a:off x="7471594" y="1480525"/>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0" name="Google Shape;280;p34"/>
          <p:cNvSpPr/>
          <p:nvPr/>
        </p:nvSpPr>
        <p:spPr>
          <a:xfrm>
            <a:off x="5483928" y="1480525"/>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1" name="Google Shape;281;p34"/>
          <p:cNvSpPr/>
          <p:nvPr/>
        </p:nvSpPr>
        <p:spPr>
          <a:xfrm>
            <a:off x="2899618" y="1480525"/>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2" name="Google Shape;282;p34"/>
          <p:cNvSpPr/>
          <p:nvPr/>
        </p:nvSpPr>
        <p:spPr>
          <a:xfrm>
            <a:off x="3975799" y="2224531"/>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3" name="Google Shape;283;p34"/>
          <p:cNvSpPr/>
          <p:nvPr/>
        </p:nvSpPr>
        <p:spPr>
          <a:xfrm>
            <a:off x="6898136" y="2200718"/>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4" name="Google Shape;284;p34"/>
          <p:cNvSpPr/>
          <p:nvPr/>
        </p:nvSpPr>
        <p:spPr>
          <a:xfrm>
            <a:off x="8340910" y="4078821"/>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5" name="Google Shape;285;p34"/>
          <p:cNvSpPr/>
          <p:nvPr/>
        </p:nvSpPr>
        <p:spPr>
          <a:xfrm>
            <a:off x="6058393" y="336499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6" name="Google Shape;286;p34"/>
          <p:cNvSpPr/>
          <p:nvPr/>
        </p:nvSpPr>
        <p:spPr>
          <a:xfrm>
            <a:off x="4352157" y="4084482"/>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7" name="Google Shape;287;p34"/>
          <p:cNvSpPr/>
          <p:nvPr/>
        </p:nvSpPr>
        <p:spPr>
          <a:xfrm>
            <a:off x="6720272" y="4046395"/>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88" name="Google Shape;288;p34"/>
          <p:cNvSpPr/>
          <p:nvPr/>
        </p:nvSpPr>
        <p:spPr>
          <a:xfrm>
            <a:off x="3655267" y="2707308"/>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zh-CN" sz="900">
                <a:solidFill>
                  <a:srgbClr val="FFFFFF"/>
                </a:solidFill>
                <a:latin typeface="Google Sans"/>
                <a:ea typeface="Google Sans"/>
                <a:cs typeface="Google Sans"/>
                <a:sym typeface="Google Sans"/>
              </a:rPr>
              <a:t>Nov</a:t>
            </a:r>
            <a:r>
              <a:rPr b="1" lang="zh-CN" sz="900">
                <a:solidFill>
                  <a:srgbClr val="FFFFFF"/>
                </a:solidFill>
                <a:latin typeface="Google Sans"/>
                <a:ea typeface="Google Sans"/>
                <a:cs typeface="Google Sans"/>
                <a:sym typeface="Google Sans"/>
              </a:rPr>
              <a:t> 2020</a:t>
            </a:r>
            <a:endParaRPr sz="500"/>
          </a:p>
        </p:txBody>
      </p:sp>
      <p:sp>
        <p:nvSpPr>
          <p:cNvPr id="289" name="Google Shape;289;p34"/>
          <p:cNvSpPr/>
          <p:nvPr/>
        </p:nvSpPr>
        <p:spPr>
          <a:xfrm>
            <a:off x="5397311" y="2702211"/>
            <a:ext cx="836100" cy="3162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Google Sans"/>
              <a:buNone/>
            </a:pPr>
            <a:r>
              <a:rPr b="1" lang="zh-CN" sz="900">
                <a:solidFill>
                  <a:srgbClr val="FFFFFF"/>
                </a:solidFill>
                <a:latin typeface="Google Sans"/>
                <a:ea typeface="Google Sans"/>
                <a:cs typeface="Google Sans"/>
                <a:sym typeface="Google Sans"/>
              </a:rPr>
              <a:t>May</a:t>
            </a:r>
            <a:r>
              <a:rPr b="1" lang="zh-CN" sz="900">
                <a:solidFill>
                  <a:srgbClr val="FFFFFF"/>
                </a:solidFill>
                <a:latin typeface="Google Sans"/>
                <a:ea typeface="Google Sans"/>
                <a:cs typeface="Google Sans"/>
                <a:sym typeface="Google Sans"/>
              </a:rPr>
              <a:t> 2021</a:t>
            </a:r>
            <a:endParaRPr sz="500"/>
          </a:p>
        </p:txBody>
      </p:sp>
      <p:cxnSp>
        <p:nvCxnSpPr>
          <p:cNvPr id="290" name="Google Shape;290;p34"/>
          <p:cNvCxnSpPr/>
          <p:nvPr/>
        </p:nvCxnSpPr>
        <p:spPr>
          <a:xfrm rot="10800000">
            <a:off x="7664205" y="1576304"/>
            <a:ext cx="0" cy="1128000"/>
          </a:xfrm>
          <a:prstGeom prst="straightConnector1">
            <a:avLst/>
          </a:prstGeom>
          <a:noFill/>
          <a:ln cap="flat" cmpd="sng" w="19050">
            <a:solidFill>
              <a:srgbClr val="FBBC04"/>
            </a:solidFill>
            <a:prstDash val="solid"/>
            <a:miter lim="400000"/>
            <a:headEnd len="sm" w="sm" type="none"/>
            <a:tailEnd len="sm" w="sm" type="none"/>
          </a:ln>
        </p:spPr>
      </p:cxnSp>
      <p:sp>
        <p:nvSpPr>
          <p:cNvPr id="291" name="Google Shape;291;p34"/>
          <p:cNvSpPr/>
          <p:nvPr/>
        </p:nvSpPr>
        <p:spPr>
          <a:xfrm>
            <a:off x="7097728" y="1256334"/>
            <a:ext cx="1570200" cy="556500"/>
          </a:xfrm>
          <a:prstGeom prst="roundRect">
            <a:avLst>
              <a:gd fmla="val 13305" name="adj"/>
            </a:avLst>
          </a:prstGeom>
          <a:solidFill>
            <a:srgbClr val="FFFFFF"/>
          </a:solidFill>
          <a:ln>
            <a:noFill/>
          </a:ln>
          <a:effectLst>
            <a:outerShdw blurRad="76200" rotWithShape="0">
              <a:srgbClr val="000000">
                <a:alpha val="25099"/>
              </a:srgbClr>
            </a:outerShdw>
          </a:effectLst>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Compose</a:t>
            </a:r>
            <a:endParaRPr sz="900">
              <a:solidFill>
                <a:srgbClr val="1A1A1A"/>
              </a:solidFill>
              <a:latin typeface="Google Sans Medium"/>
              <a:ea typeface="Google Sans Medium"/>
              <a:cs typeface="Google Sans Medium"/>
              <a:sym typeface="Google Sans Medium"/>
            </a:endParaRPr>
          </a:p>
          <a:p>
            <a:pPr indent="0" lvl="0" marL="0" marR="0" rtl="0" algn="l">
              <a:lnSpc>
                <a:spcPct val="90000"/>
              </a:lnSpc>
              <a:spcBef>
                <a:spcPts val="0"/>
              </a:spcBef>
              <a:spcAft>
                <a:spcPts val="0"/>
              </a:spcAft>
              <a:buClr>
                <a:srgbClr val="1A1A1A"/>
              </a:buClr>
              <a:buSzPts val="900"/>
              <a:buFont typeface="Google Sans Medium"/>
              <a:buNone/>
            </a:pPr>
            <a:r>
              <a:rPr lang="zh-CN" sz="900">
                <a:solidFill>
                  <a:srgbClr val="1A1A1A"/>
                </a:solidFill>
                <a:latin typeface="Google Sans Medium"/>
                <a:ea typeface="Google Sans Medium"/>
                <a:cs typeface="Google Sans Medium"/>
                <a:sym typeface="Google Sans Medium"/>
              </a:rPr>
              <a:t>1.1.0 Beta</a:t>
            </a:r>
            <a:endParaRPr sz="500"/>
          </a:p>
        </p:txBody>
      </p:sp>
      <p:sp>
        <p:nvSpPr>
          <p:cNvPr id="292" name="Google Shape;292;p34"/>
          <p:cNvSpPr/>
          <p:nvPr/>
        </p:nvSpPr>
        <p:spPr>
          <a:xfrm>
            <a:off x="8267783" y="1386226"/>
            <a:ext cx="296700" cy="2967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3" name="Google Shape;293;p34"/>
          <p:cNvSpPr/>
          <p:nvPr/>
        </p:nvSpPr>
        <p:spPr>
          <a:xfrm>
            <a:off x="8336653" y="1449200"/>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294" name="Google Shape;294;p34"/>
          <p:cNvSpPr/>
          <p:nvPr/>
        </p:nvSpPr>
        <p:spPr>
          <a:xfrm>
            <a:off x="8272774" y="3994853"/>
            <a:ext cx="296700" cy="287100"/>
          </a:xfrm>
          <a:prstGeom prst="ellipse">
            <a:avLst/>
          </a:prstGeom>
          <a:solidFill>
            <a:srgbClr val="4285F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5" name="Google Shape;295;p34"/>
          <p:cNvSpPr/>
          <p:nvPr/>
        </p:nvSpPr>
        <p:spPr>
          <a:xfrm>
            <a:off x="8350781" y="4065005"/>
            <a:ext cx="140616" cy="14396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Compose Multiplatform</a:t>
            </a:r>
            <a:endParaRPr>
              <a:latin typeface="Google Sans Medium"/>
              <a:ea typeface="Google Sans Medium"/>
              <a:cs typeface="Google Sans Medium"/>
              <a:sym typeface="Google Sans Medium"/>
            </a:endParaRPr>
          </a:p>
        </p:txBody>
      </p:sp>
      <p:pic>
        <p:nvPicPr>
          <p:cNvPr id="301" name="Google Shape;301;p35"/>
          <p:cNvPicPr preferRelativeResize="0"/>
          <p:nvPr/>
        </p:nvPicPr>
        <p:blipFill>
          <a:blip r:embed="rId3">
            <a:alphaModFix/>
          </a:blip>
          <a:stretch>
            <a:fillRect/>
          </a:stretch>
        </p:blipFill>
        <p:spPr>
          <a:xfrm>
            <a:off x="357375" y="1733825"/>
            <a:ext cx="8121699" cy="2349275"/>
          </a:xfrm>
          <a:prstGeom prst="rect">
            <a:avLst/>
          </a:prstGeom>
          <a:noFill/>
          <a:ln>
            <a:noFill/>
          </a:ln>
        </p:spPr>
      </p:pic>
      <p:sp>
        <p:nvSpPr>
          <p:cNvPr id="302" name="Google Shape;302;p35"/>
          <p:cNvSpPr txBox="1"/>
          <p:nvPr>
            <p:ph idx="1" type="body"/>
          </p:nvPr>
        </p:nvSpPr>
        <p:spPr>
          <a:xfrm>
            <a:off x="399425" y="1076275"/>
            <a:ext cx="7897500" cy="75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sz="1500">
                <a:solidFill>
                  <a:srgbClr val="5F6368"/>
                </a:solidFill>
                <a:highlight>
                  <a:srgbClr val="FFFFFF"/>
                </a:highlight>
                <a:latin typeface="Google Sans"/>
                <a:ea typeface="Google Sans"/>
                <a:cs typeface="Google Sans"/>
                <a:sym typeface="Google Sans"/>
              </a:rPr>
              <a:t>Compose Multiplatform </a:t>
            </a:r>
            <a:r>
              <a:rPr lang="zh-CN" sz="1350">
                <a:solidFill>
                  <a:srgbClr val="5F6368"/>
                </a:solidFill>
                <a:highlight>
                  <a:srgbClr val="FFFFFF"/>
                </a:highlight>
                <a:latin typeface="Google Sans"/>
                <a:ea typeface="Google Sans"/>
                <a:cs typeface="Google Sans"/>
                <a:sym typeface="Google Sans"/>
              </a:rPr>
              <a:t>simplifies and accelerates UI development for Desktop and Web applications, and allows UI code sharing between Android, Desktop and Web with the same artifacts</a:t>
            </a:r>
            <a:endParaRPr>
              <a:solidFill>
                <a:srgbClr val="5F6368"/>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856775" y="902275"/>
            <a:ext cx="7430400" cy="3186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latin typeface="Google Sans"/>
                <a:ea typeface="Google Sans"/>
                <a:cs typeface="Google Sans"/>
                <a:sym typeface="Google Sans"/>
              </a:rPr>
              <a:t>Compose Multiplatform = </a:t>
            </a:r>
            <a:endParaRPr>
              <a:latin typeface="Google Sans"/>
              <a:ea typeface="Google Sans"/>
              <a:cs typeface="Google Sans"/>
              <a:sym typeface="Google Sans"/>
            </a:endParaRPr>
          </a:p>
          <a:p>
            <a:pPr indent="0" lvl="0" marL="0" rtl="0" algn="ctr">
              <a:spcBef>
                <a:spcPts val="0"/>
              </a:spcBef>
              <a:spcAft>
                <a:spcPts val="0"/>
              </a:spcAft>
              <a:buNone/>
            </a:pPr>
            <a:r>
              <a:rPr lang="zh-CN">
                <a:latin typeface="Google Sans"/>
                <a:ea typeface="Google Sans"/>
                <a:cs typeface="Google Sans"/>
                <a:sym typeface="Google Sans"/>
              </a:rPr>
              <a:t>Jetpack Compose + Kotlin Multiplatform</a:t>
            </a:r>
            <a:endParaRPr>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IDE &amp; Tools</a:t>
            </a:r>
            <a:endParaRPr>
              <a:latin typeface="Google Sans Medium"/>
              <a:ea typeface="Google Sans Medium"/>
              <a:cs typeface="Google Sans Medium"/>
              <a:sym typeface="Google Sans Medium"/>
            </a:endParaRPr>
          </a:p>
        </p:txBody>
      </p:sp>
      <p:sp>
        <p:nvSpPr>
          <p:cNvPr id="308" name="Google Shape;308;p36"/>
          <p:cNvSpPr txBox="1"/>
          <p:nvPr>
            <p:ph idx="1" type="body"/>
          </p:nvPr>
        </p:nvSpPr>
        <p:spPr>
          <a:xfrm>
            <a:off x="311700" y="1152475"/>
            <a:ext cx="3999900" cy="3388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5F6368"/>
              </a:buClr>
              <a:buSzPts val="1200"/>
              <a:buFont typeface="Google Sans"/>
              <a:buChar char="●"/>
            </a:pPr>
            <a:r>
              <a:rPr lang="zh-CN" sz="1200">
                <a:solidFill>
                  <a:srgbClr val="5F6368"/>
                </a:solidFill>
                <a:highlight>
                  <a:srgbClr val="FFFFFF"/>
                </a:highlight>
                <a:latin typeface="Google Sans"/>
                <a:ea typeface="Google Sans"/>
                <a:cs typeface="Google Sans"/>
                <a:sym typeface="Google Sans"/>
              </a:rPr>
              <a:t>JDK 11 or later</a:t>
            </a:r>
            <a:endParaRPr sz="1200">
              <a:solidFill>
                <a:srgbClr val="5F6368"/>
              </a:solidFill>
              <a:highlight>
                <a:srgbClr val="FFFFFF"/>
              </a:highlight>
              <a:latin typeface="Google Sans"/>
              <a:ea typeface="Google Sans"/>
              <a:cs typeface="Google Sans"/>
              <a:sym typeface="Google Sans"/>
            </a:endParaRPr>
          </a:p>
          <a:p>
            <a:pPr indent="-304800" lvl="0" marL="457200" rtl="0" algn="l">
              <a:spcBef>
                <a:spcPts val="1000"/>
              </a:spcBef>
              <a:spcAft>
                <a:spcPts val="0"/>
              </a:spcAft>
              <a:buClr>
                <a:srgbClr val="5F6368"/>
              </a:buClr>
              <a:buSzPts val="1200"/>
              <a:buFont typeface="Google Sans"/>
              <a:buChar char="●"/>
            </a:pPr>
            <a:r>
              <a:rPr lang="zh-CN" sz="1200">
                <a:solidFill>
                  <a:srgbClr val="5F6368"/>
                </a:solidFill>
                <a:highlight>
                  <a:srgbClr val="FFFFFF"/>
                </a:highlight>
                <a:latin typeface="Google Sans"/>
                <a:ea typeface="Google Sans"/>
                <a:cs typeface="Google Sans"/>
                <a:sym typeface="Google Sans"/>
              </a:rPr>
              <a:t>IntelliJ IDEA Community Edition or Ultimate Edition 2020.3 or later</a:t>
            </a:r>
            <a:endParaRPr sz="1200">
              <a:solidFill>
                <a:srgbClr val="5F6368"/>
              </a:solidFill>
              <a:highlight>
                <a:srgbClr val="FFFFFF"/>
              </a:highlight>
              <a:latin typeface="Google Sans"/>
              <a:ea typeface="Google Sans"/>
              <a:cs typeface="Google Sans"/>
              <a:sym typeface="Google Sans"/>
            </a:endParaRPr>
          </a:p>
          <a:p>
            <a:pPr indent="-304800" lvl="0" marL="457200" rtl="0" algn="l">
              <a:spcBef>
                <a:spcPts val="1000"/>
              </a:spcBef>
              <a:spcAft>
                <a:spcPts val="0"/>
              </a:spcAft>
              <a:buClr>
                <a:srgbClr val="5F6368"/>
              </a:buClr>
              <a:buSzPts val="1200"/>
              <a:buFont typeface="Google Sans"/>
              <a:buChar char="●"/>
            </a:pPr>
            <a:r>
              <a:rPr lang="zh-CN" sz="1200">
                <a:solidFill>
                  <a:srgbClr val="5F6368"/>
                </a:solidFill>
                <a:highlight>
                  <a:srgbClr val="FFFFFF"/>
                </a:highlight>
                <a:latin typeface="Google Sans"/>
                <a:ea typeface="Google Sans"/>
                <a:cs typeface="Google Sans"/>
                <a:sym typeface="Google Sans"/>
              </a:rPr>
              <a:t>New project wizard and template </a:t>
            </a:r>
            <a:endParaRPr sz="1200">
              <a:solidFill>
                <a:srgbClr val="5F6368"/>
              </a:solidFill>
              <a:highlight>
                <a:srgbClr val="FFFFFF"/>
              </a:highlight>
              <a:latin typeface="Google Sans"/>
              <a:ea typeface="Google Sans"/>
              <a:cs typeface="Google Sans"/>
              <a:sym typeface="Google Sans"/>
            </a:endParaRPr>
          </a:p>
          <a:p>
            <a:pPr indent="-304800" lvl="0" marL="457200" rtl="0" algn="l">
              <a:spcBef>
                <a:spcPts val="1000"/>
              </a:spcBef>
              <a:spcAft>
                <a:spcPts val="0"/>
              </a:spcAft>
              <a:buClr>
                <a:srgbClr val="5F6368"/>
              </a:buClr>
              <a:buSzPts val="1200"/>
              <a:buFont typeface="Google Sans"/>
              <a:buChar char="●"/>
            </a:pPr>
            <a:r>
              <a:rPr lang="zh-CN" sz="1200">
                <a:solidFill>
                  <a:srgbClr val="5F6368"/>
                </a:solidFill>
                <a:highlight>
                  <a:srgbClr val="FFFFFF"/>
                </a:highlight>
                <a:latin typeface="Google Sans"/>
                <a:ea typeface="Google Sans"/>
                <a:cs typeface="Google Sans"/>
                <a:sym typeface="Google Sans"/>
              </a:rPr>
              <a:t>Compose Multiplatform </a:t>
            </a:r>
            <a:r>
              <a:rPr lang="zh-CN" sz="1200">
                <a:solidFill>
                  <a:srgbClr val="5F6368"/>
                </a:solidFill>
                <a:highlight>
                  <a:srgbClr val="FFFFFF"/>
                </a:highlight>
                <a:uFill>
                  <a:noFill/>
                </a:uFill>
                <a:latin typeface="Google Sans"/>
                <a:ea typeface="Google Sans"/>
                <a:cs typeface="Google Sans"/>
                <a:sym typeface="Google Sans"/>
                <a:hlinkClick r:id="rId3">
                  <a:extLst>
                    <a:ext uri="{A12FA001-AC4F-418D-AE19-62706E023703}">
                      <ahyp:hlinkClr val="tx"/>
                    </a:ext>
                  </a:extLst>
                </a:hlinkClick>
              </a:rPr>
              <a:t>IDEA plugin</a:t>
            </a:r>
            <a:r>
              <a:rPr lang="zh-CN" sz="1200">
                <a:solidFill>
                  <a:srgbClr val="5F6368"/>
                </a:solidFill>
                <a:highlight>
                  <a:srgbClr val="FFFFFF"/>
                </a:highlight>
                <a:latin typeface="Google Sans"/>
                <a:ea typeface="Google Sans"/>
                <a:cs typeface="Google Sans"/>
                <a:sym typeface="Google Sans"/>
              </a:rPr>
              <a:t> support preview </a:t>
            </a:r>
            <a:r>
              <a:rPr lang="zh-CN" sz="1200">
                <a:highlight>
                  <a:schemeClr val="lt1"/>
                </a:highlight>
                <a:latin typeface="Google Sans"/>
                <a:ea typeface="Google Sans"/>
                <a:cs typeface="Google Sans"/>
                <a:sym typeface="Google Sans"/>
              </a:rPr>
              <a:t>argument-less </a:t>
            </a:r>
            <a:r>
              <a:rPr lang="zh-CN" sz="1200">
                <a:solidFill>
                  <a:srgbClr val="5F6368"/>
                </a:solidFill>
                <a:highlight>
                  <a:srgbClr val="FFFFFF"/>
                </a:highlight>
                <a:latin typeface="Google Sans"/>
                <a:ea typeface="Google Sans"/>
                <a:cs typeface="Google Sans"/>
                <a:sym typeface="Google Sans"/>
              </a:rPr>
              <a:t>Composable with </a:t>
            </a:r>
            <a:r>
              <a:rPr lang="zh-CN" sz="1200">
                <a:solidFill>
                  <a:srgbClr val="5F6368"/>
                </a:solidFill>
                <a:latin typeface="Google Sans"/>
                <a:ea typeface="Google Sans"/>
                <a:cs typeface="Google Sans"/>
                <a:sym typeface="Google Sans"/>
              </a:rPr>
              <a:t>@Preview</a:t>
            </a:r>
            <a:r>
              <a:rPr lang="zh-CN" sz="1200">
                <a:solidFill>
                  <a:srgbClr val="5F6368"/>
                </a:solidFill>
                <a:highlight>
                  <a:srgbClr val="FFFFFF"/>
                </a:highlight>
                <a:latin typeface="Google Sans"/>
                <a:ea typeface="Google Sans"/>
                <a:cs typeface="Google Sans"/>
                <a:sym typeface="Google Sans"/>
              </a:rPr>
              <a:t> annotation</a:t>
            </a:r>
            <a:r>
              <a:rPr lang="zh-CN" sz="1200">
                <a:highlight>
                  <a:srgbClr val="FFFFFF"/>
                </a:highlight>
                <a:latin typeface="Google Sans"/>
                <a:ea typeface="Google Sans"/>
                <a:cs typeface="Google Sans"/>
                <a:sym typeface="Google Sans"/>
              </a:rPr>
              <a:t>.</a:t>
            </a:r>
            <a:endParaRPr sz="1200">
              <a:solidFill>
                <a:srgbClr val="5F6368"/>
              </a:solidFill>
              <a:highlight>
                <a:srgbClr val="FFFFFF"/>
              </a:highlight>
              <a:latin typeface="Google Sans"/>
              <a:ea typeface="Google Sans"/>
              <a:cs typeface="Google Sans"/>
              <a:sym typeface="Google Sans"/>
            </a:endParaRPr>
          </a:p>
          <a:p>
            <a:pPr indent="-304800" lvl="0" marL="457200" rtl="0" algn="l">
              <a:spcBef>
                <a:spcPts val="1000"/>
              </a:spcBef>
              <a:spcAft>
                <a:spcPts val="1000"/>
              </a:spcAft>
              <a:buClr>
                <a:srgbClr val="5F6368"/>
              </a:buClr>
              <a:buSzPts val="1200"/>
              <a:buFont typeface="Google Sans"/>
              <a:buChar char="●"/>
            </a:pPr>
            <a:r>
              <a:rPr lang="zh-CN" sz="1200">
                <a:highlight>
                  <a:srgbClr val="FFFFFF"/>
                </a:highlight>
                <a:latin typeface="Google Sans"/>
                <a:ea typeface="Google Sans"/>
                <a:cs typeface="Google Sans"/>
                <a:sym typeface="Google Sans"/>
              </a:rPr>
              <a:t>Use Gradle plugin to build</a:t>
            </a:r>
            <a:r>
              <a:rPr lang="zh-CN" sz="1200">
                <a:solidFill>
                  <a:srgbClr val="5F6368"/>
                </a:solidFill>
                <a:highlight>
                  <a:srgbClr val="FFFFFF"/>
                </a:highlight>
                <a:latin typeface="Google Sans"/>
                <a:ea typeface="Google Sans"/>
                <a:cs typeface="Google Sans"/>
                <a:sym typeface="Google Sans"/>
              </a:rPr>
              <a:t> Compose for Desktop projects.</a:t>
            </a:r>
            <a:endParaRPr sz="1200">
              <a:solidFill>
                <a:srgbClr val="5F6368"/>
              </a:solidFill>
              <a:highlight>
                <a:srgbClr val="FFFFFF"/>
              </a:highlight>
              <a:latin typeface="Google Sans"/>
              <a:ea typeface="Google Sans"/>
              <a:cs typeface="Google Sans"/>
              <a:sym typeface="Google Sans"/>
            </a:endParaRPr>
          </a:p>
        </p:txBody>
      </p:sp>
      <p:pic>
        <p:nvPicPr>
          <p:cNvPr id="309" name="Google Shape;309;p36"/>
          <p:cNvPicPr preferRelativeResize="0"/>
          <p:nvPr/>
        </p:nvPicPr>
        <p:blipFill>
          <a:blip r:embed="rId4">
            <a:alphaModFix/>
          </a:blip>
          <a:stretch>
            <a:fillRect/>
          </a:stretch>
        </p:blipFill>
        <p:spPr>
          <a:xfrm>
            <a:off x="4440500" y="538050"/>
            <a:ext cx="4527600" cy="2514940"/>
          </a:xfrm>
          <a:prstGeom prst="rect">
            <a:avLst/>
          </a:prstGeom>
          <a:noFill/>
          <a:ln>
            <a:noFill/>
          </a:ln>
        </p:spPr>
      </p:pic>
      <p:pic>
        <p:nvPicPr>
          <p:cNvPr id="310" name="Google Shape;310;p36"/>
          <p:cNvPicPr preferRelativeResize="0"/>
          <p:nvPr/>
        </p:nvPicPr>
        <p:blipFill>
          <a:blip r:embed="rId5">
            <a:alphaModFix/>
          </a:blip>
          <a:stretch>
            <a:fillRect/>
          </a:stretch>
        </p:blipFill>
        <p:spPr>
          <a:xfrm>
            <a:off x="4771675" y="2939215"/>
            <a:ext cx="3724290" cy="17095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Project Structure</a:t>
            </a:r>
            <a:endParaRPr>
              <a:latin typeface="Google Sans Medium"/>
              <a:ea typeface="Google Sans Medium"/>
              <a:cs typeface="Google Sans Medium"/>
              <a:sym typeface="Google Sans Medium"/>
            </a:endParaRPr>
          </a:p>
        </p:txBody>
      </p:sp>
      <p:sp>
        <p:nvSpPr>
          <p:cNvPr id="316" name="Google Shape;316;p37"/>
          <p:cNvSpPr txBox="1"/>
          <p:nvPr>
            <p:ph idx="1" type="body"/>
          </p:nvPr>
        </p:nvSpPr>
        <p:spPr>
          <a:xfrm>
            <a:off x="311700" y="1152475"/>
            <a:ext cx="4409100" cy="3416400"/>
          </a:xfrm>
          <a:prstGeom prst="rect">
            <a:avLst/>
          </a:prstGeom>
        </p:spPr>
        <p:txBody>
          <a:bodyPr anchorCtr="0" anchor="t" bIns="91425" lIns="91425" spcFirstLastPara="1" rIns="91425" wrap="square" tIns="91425">
            <a:normAutofit/>
          </a:bodyPr>
          <a:lstStyle/>
          <a:p>
            <a:pPr indent="-301625" lvl="0" marL="457200" rtl="0" algn="l">
              <a:spcBef>
                <a:spcPts val="0"/>
              </a:spcBef>
              <a:spcAft>
                <a:spcPts val="0"/>
              </a:spcAft>
              <a:buClr>
                <a:srgbClr val="5F6368"/>
              </a:buClr>
              <a:buSzPts val="1150"/>
              <a:buFont typeface="Google Sans"/>
              <a:buChar char="●"/>
            </a:pPr>
            <a:r>
              <a:rPr b="1" lang="zh-CN" sz="1150">
                <a:solidFill>
                  <a:srgbClr val="5F6368"/>
                </a:solidFill>
                <a:highlight>
                  <a:srgbClr val="FFFFFF"/>
                </a:highlight>
                <a:latin typeface="Google Sans"/>
                <a:ea typeface="Google Sans"/>
                <a:cs typeface="Google Sans"/>
                <a:sym typeface="Google Sans"/>
              </a:rPr>
              <a:t>android</a:t>
            </a:r>
            <a:r>
              <a:rPr lang="zh-CN" sz="1150">
                <a:solidFill>
                  <a:srgbClr val="5F6368"/>
                </a:solidFill>
                <a:highlight>
                  <a:srgbClr val="FFFFFF"/>
                </a:highlight>
                <a:latin typeface="Google Sans"/>
                <a:ea typeface="Google Sans"/>
                <a:cs typeface="Google Sans"/>
                <a:sym typeface="Google Sans"/>
              </a:rPr>
              <a:t>  – a </a:t>
            </a:r>
            <a:r>
              <a:rPr lang="zh-CN" sz="1150">
                <a:highlight>
                  <a:srgbClr val="FFFFFF"/>
                </a:highlight>
                <a:latin typeface="Google Sans"/>
                <a:ea typeface="Google Sans"/>
                <a:cs typeface="Google Sans"/>
                <a:sym typeface="Google Sans"/>
              </a:rPr>
              <a:t>Kotlin</a:t>
            </a:r>
            <a:r>
              <a:rPr lang="zh-CN" sz="1150">
                <a:solidFill>
                  <a:srgbClr val="5F6368"/>
                </a:solidFill>
                <a:highlight>
                  <a:srgbClr val="FFFFFF"/>
                </a:highlight>
                <a:latin typeface="Google Sans"/>
                <a:ea typeface="Google Sans"/>
                <a:cs typeface="Google Sans"/>
                <a:sym typeface="Google Sans"/>
              </a:rPr>
              <a:t> module that builds into the Android application</a:t>
            </a:r>
            <a:endParaRPr sz="1150">
              <a:solidFill>
                <a:srgbClr val="5F6368"/>
              </a:solidFill>
              <a:highlight>
                <a:srgbClr val="FFFFFF"/>
              </a:highlight>
              <a:latin typeface="Google Sans"/>
              <a:ea typeface="Google Sans"/>
              <a:cs typeface="Google Sans"/>
              <a:sym typeface="Google Sans"/>
            </a:endParaRPr>
          </a:p>
          <a:p>
            <a:pPr indent="-301625" lvl="0" marL="457200" rtl="0" algn="l">
              <a:spcBef>
                <a:spcPts val="1000"/>
              </a:spcBef>
              <a:spcAft>
                <a:spcPts val="0"/>
              </a:spcAft>
              <a:buClr>
                <a:srgbClr val="5F6368"/>
              </a:buClr>
              <a:buSzPts val="1150"/>
              <a:buFont typeface="Google Sans"/>
              <a:buChar char="●"/>
            </a:pPr>
            <a:r>
              <a:rPr b="1" lang="zh-CN" sz="1150">
                <a:solidFill>
                  <a:srgbClr val="5F6368"/>
                </a:solidFill>
                <a:highlight>
                  <a:srgbClr val="FFFFFF"/>
                </a:highlight>
                <a:latin typeface="Google Sans"/>
                <a:ea typeface="Google Sans"/>
                <a:cs typeface="Google Sans"/>
                <a:sym typeface="Google Sans"/>
              </a:rPr>
              <a:t>desktop</a:t>
            </a:r>
            <a:r>
              <a:rPr lang="zh-CN" sz="1150">
                <a:solidFill>
                  <a:srgbClr val="5F6368"/>
                </a:solidFill>
                <a:highlight>
                  <a:srgbClr val="FFFFFF"/>
                </a:highlight>
                <a:latin typeface="Google Sans"/>
                <a:ea typeface="Google Sans"/>
                <a:cs typeface="Google Sans"/>
                <a:sym typeface="Google Sans"/>
              </a:rPr>
              <a:t> – </a:t>
            </a:r>
            <a:r>
              <a:rPr lang="zh-CN" sz="1150">
                <a:highlight>
                  <a:srgbClr val="FFFFFF"/>
                </a:highlight>
                <a:latin typeface="Google Sans"/>
                <a:ea typeface="Google Sans"/>
                <a:cs typeface="Google Sans"/>
                <a:sym typeface="Google Sans"/>
              </a:rPr>
              <a:t>a Kotlin module that can create standalone application bundles which run without JVM </a:t>
            </a:r>
            <a:r>
              <a:rPr lang="zh-CN" sz="1150">
                <a:solidFill>
                  <a:srgbClr val="5F6368"/>
                </a:solidFill>
                <a:highlight>
                  <a:srgbClr val="FFFFFF"/>
                </a:highlight>
                <a:latin typeface="Google Sans"/>
                <a:ea typeface="Google Sans"/>
                <a:cs typeface="Google Sans"/>
                <a:sym typeface="Google Sans"/>
              </a:rPr>
              <a:t>.</a:t>
            </a:r>
            <a:endParaRPr sz="1150">
              <a:solidFill>
                <a:srgbClr val="5F6368"/>
              </a:solidFill>
              <a:highlight>
                <a:srgbClr val="FFFFFF"/>
              </a:highlight>
              <a:latin typeface="Google Sans"/>
              <a:ea typeface="Google Sans"/>
              <a:cs typeface="Google Sans"/>
              <a:sym typeface="Google Sans"/>
            </a:endParaRPr>
          </a:p>
          <a:p>
            <a:pPr indent="-301625" lvl="0" marL="457200" rtl="0" algn="l">
              <a:spcBef>
                <a:spcPts val="1000"/>
              </a:spcBef>
              <a:spcAft>
                <a:spcPts val="0"/>
              </a:spcAft>
              <a:buClr>
                <a:srgbClr val="5F6368"/>
              </a:buClr>
              <a:buSzPts val="1150"/>
              <a:buChar char="●"/>
            </a:pPr>
            <a:r>
              <a:rPr b="1" lang="zh-CN" sz="1150">
                <a:solidFill>
                  <a:srgbClr val="5F6368"/>
                </a:solidFill>
                <a:highlight>
                  <a:srgbClr val="FFFFFF"/>
                </a:highlight>
                <a:latin typeface="Google Sans"/>
                <a:ea typeface="Google Sans"/>
                <a:cs typeface="Google Sans"/>
                <a:sym typeface="Google Sans"/>
              </a:rPr>
              <a:t>common</a:t>
            </a:r>
            <a:r>
              <a:rPr lang="zh-CN" sz="1150">
                <a:solidFill>
                  <a:srgbClr val="5F6368"/>
                </a:solidFill>
                <a:highlight>
                  <a:srgbClr val="FFFFFF"/>
                </a:highlight>
                <a:latin typeface="Google Sans"/>
                <a:ea typeface="Google Sans"/>
                <a:cs typeface="Google Sans"/>
                <a:sym typeface="Google Sans"/>
              </a:rPr>
              <a:t> – a Kotlin module that contains common logic for </a:t>
            </a:r>
            <a:r>
              <a:rPr lang="zh-CN" sz="1150">
                <a:highlight>
                  <a:srgbClr val="FFFFFF"/>
                </a:highlight>
                <a:latin typeface="Google Sans"/>
                <a:ea typeface="Google Sans"/>
                <a:cs typeface="Google Sans"/>
                <a:sym typeface="Google Sans"/>
              </a:rPr>
              <a:t>all host</a:t>
            </a:r>
            <a:r>
              <a:rPr lang="zh-CN" sz="1150">
                <a:solidFill>
                  <a:srgbClr val="5F6368"/>
                </a:solidFill>
                <a:highlight>
                  <a:srgbClr val="FFFFFF"/>
                </a:highlight>
                <a:latin typeface="Google Sans"/>
                <a:ea typeface="Google Sans"/>
                <a:cs typeface="Google Sans"/>
                <a:sym typeface="Google Sans"/>
              </a:rPr>
              <a:t> applications</a:t>
            </a:r>
            <a:r>
              <a:rPr lang="zh-CN" sz="1150">
                <a:highlight>
                  <a:srgbClr val="FFFFFF"/>
                </a:highlight>
                <a:latin typeface="Google Sans"/>
                <a:ea typeface="Google Sans"/>
                <a:cs typeface="Google Sans"/>
                <a:sym typeface="Google Sans"/>
              </a:rPr>
              <a:t>, and </a:t>
            </a:r>
            <a:r>
              <a:rPr lang="zh-CN" sz="1150">
                <a:solidFill>
                  <a:srgbClr val="5F6368"/>
                </a:solidFill>
                <a:highlight>
                  <a:srgbClr val="FFFFFF"/>
                </a:highlight>
                <a:latin typeface="Arial"/>
                <a:ea typeface="Arial"/>
                <a:cs typeface="Arial"/>
                <a:sym typeface="Arial"/>
              </a:rPr>
              <a:t>organized in source sets :</a:t>
            </a:r>
            <a:endParaRPr sz="1150">
              <a:solidFill>
                <a:srgbClr val="5F6368"/>
              </a:solidFill>
              <a:highlight>
                <a:srgbClr val="FFFFFF"/>
              </a:highlight>
              <a:latin typeface="Arial"/>
              <a:ea typeface="Arial"/>
              <a:cs typeface="Arial"/>
              <a:sym typeface="Arial"/>
            </a:endParaRPr>
          </a:p>
          <a:p>
            <a:pPr indent="-301625" lvl="1" marL="914400" rtl="0" algn="l">
              <a:spcBef>
                <a:spcPts val="1000"/>
              </a:spcBef>
              <a:spcAft>
                <a:spcPts val="0"/>
              </a:spcAft>
              <a:buClr>
                <a:srgbClr val="5F6368"/>
              </a:buClr>
              <a:buSzPts val="1150"/>
              <a:buChar char="○"/>
            </a:pPr>
            <a:r>
              <a:rPr b="1" lang="zh-CN" sz="1150">
                <a:solidFill>
                  <a:srgbClr val="5F6368"/>
                </a:solidFill>
                <a:highlight>
                  <a:srgbClr val="FFFFFF"/>
                </a:highlight>
                <a:latin typeface="Arial"/>
                <a:ea typeface="Arial"/>
                <a:cs typeface="Arial"/>
                <a:sym typeface="Arial"/>
              </a:rPr>
              <a:t>commonMain</a:t>
            </a:r>
            <a:r>
              <a:rPr lang="zh-CN" sz="1150">
                <a:solidFill>
                  <a:srgbClr val="5F6368"/>
                </a:solidFill>
                <a:highlight>
                  <a:srgbClr val="FFFFFF"/>
                </a:highlight>
                <a:latin typeface="Arial"/>
                <a:ea typeface="Arial"/>
                <a:cs typeface="Arial"/>
                <a:sym typeface="Arial"/>
              </a:rPr>
              <a:t> - stores the code that works on both platforms, including the expect declarations</a:t>
            </a:r>
            <a:endParaRPr sz="1150">
              <a:solidFill>
                <a:srgbClr val="5F6368"/>
              </a:solidFill>
              <a:highlight>
                <a:srgbClr val="FFFFFF"/>
              </a:highlight>
              <a:latin typeface="Arial"/>
              <a:ea typeface="Arial"/>
              <a:cs typeface="Arial"/>
              <a:sym typeface="Arial"/>
            </a:endParaRPr>
          </a:p>
          <a:p>
            <a:pPr indent="-301625" lvl="1" marL="914400" rtl="0" algn="l">
              <a:spcBef>
                <a:spcPts val="1000"/>
              </a:spcBef>
              <a:spcAft>
                <a:spcPts val="0"/>
              </a:spcAft>
              <a:buClr>
                <a:srgbClr val="5F6368"/>
              </a:buClr>
              <a:buSzPts val="1150"/>
              <a:buChar char="○"/>
            </a:pPr>
            <a:r>
              <a:rPr b="1" lang="zh-CN" sz="1150">
                <a:solidFill>
                  <a:srgbClr val="5F6368"/>
                </a:solidFill>
                <a:highlight>
                  <a:srgbClr val="FFFFFF"/>
                </a:highlight>
                <a:latin typeface="Arial"/>
                <a:ea typeface="Arial"/>
                <a:cs typeface="Arial"/>
                <a:sym typeface="Arial"/>
              </a:rPr>
              <a:t>androidMain</a:t>
            </a:r>
            <a:r>
              <a:rPr lang="zh-CN" sz="1150">
                <a:solidFill>
                  <a:srgbClr val="5F6368"/>
                </a:solidFill>
                <a:highlight>
                  <a:srgbClr val="FFFFFF"/>
                </a:highlight>
                <a:latin typeface="Arial"/>
                <a:ea typeface="Arial"/>
                <a:cs typeface="Arial"/>
                <a:sym typeface="Arial"/>
              </a:rPr>
              <a:t> - stores Android-specific parts, including actual implementations</a:t>
            </a:r>
            <a:endParaRPr sz="1150">
              <a:solidFill>
                <a:srgbClr val="5F6368"/>
              </a:solidFill>
              <a:highlight>
                <a:srgbClr val="FFFFFF"/>
              </a:highlight>
              <a:latin typeface="Arial"/>
              <a:ea typeface="Arial"/>
              <a:cs typeface="Arial"/>
              <a:sym typeface="Arial"/>
            </a:endParaRPr>
          </a:p>
          <a:p>
            <a:pPr indent="-301625" lvl="1" marL="914400" rtl="0" algn="l">
              <a:spcBef>
                <a:spcPts val="1000"/>
              </a:spcBef>
              <a:spcAft>
                <a:spcPts val="1000"/>
              </a:spcAft>
              <a:buClr>
                <a:srgbClr val="5F6368"/>
              </a:buClr>
              <a:buSzPts val="1150"/>
              <a:buChar char="○"/>
            </a:pPr>
            <a:r>
              <a:rPr b="1" lang="zh-CN" sz="1150">
                <a:solidFill>
                  <a:srgbClr val="5F6368"/>
                </a:solidFill>
                <a:highlight>
                  <a:srgbClr val="FFFFFF"/>
                </a:highlight>
                <a:latin typeface="Arial"/>
                <a:ea typeface="Arial"/>
                <a:cs typeface="Arial"/>
                <a:sym typeface="Arial"/>
              </a:rPr>
              <a:t>desktopMain</a:t>
            </a:r>
            <a:r>
              <a:rPr lang="zh-CN" sz="1150">
                <a:solidFill>
                  <a:srgbClr val="5F6368"/>
                </a:solidFill>
                <a:highlight>
                  <a:srgbClr val="FFFFFF"/>
                </a:highlight>
                <a:latin typeface="Arial"/>
                <a:ea typeface="Arial"/>
                <a:cs typeface="Arial"/>
                <a:sym typeface="Arial"/>
              </a:rPr>
              <a:t> - stores </a:t>
            </a:r>
            <a:r>
              <a:rPr lang="zh-CN" sz="1150">
                <a:highlight>
                  <a:srgbClr val="FFFFFF"/>
                </a:highlight>
                <a:latin typeface="Arial"/>
                <a:ea typeface="Arial"/>
                <a:cs typeface="Arial"/>
                <a:sym typeface="Arial"/>
              </a:rPr>
              <a:t>Desktop</a:t>
            </a:r>
            <a:r>
              <a:rPr lang="zh-CN" sz="1150">
                <a:solidFill>
                  <a:srgbClr val="5F6368"/>
                </a:solidFill>
                <a:highlight>
                  <a:srgbClr val="FFFFFF"/>
                </a:highlight>
                <a:latin typeface="Arial"/>
                <a:ea typeface="Arial"/>
                <a:cs typeface="Arial"/>
                <a:sym typeface="Arial"/>
              </a:rPr>
              <a:t>-specific parts, including actual implementations</a:t>
            </a:r>
            <a:endParaRPr sz="1150">
              <a:solidFill>
                <a:srgbClr val="5F6368"/>
              </a:solidFill>
              <a:highlight>
                <a:srgbClr val="FFFFFF"/>
              </a:highlight>
              <a:latin typeface="Arial"/>
              <a:ea typeface="Arial"/>
              <a:cs typeface="Arial"/>
              <a:sym typeface="Arial"/>
            </a:endParaRPr>
          </a:p>
        </p:txBody>
      </p:sp>
      <p:pic>
        <p:nvPicPr>
          <p:cNvPr id="317" name="Google Shape;317;p37"/>
          <p:cNvPicPr preferRelativeResize="0"/>
          <p:nvPr/>
        </p:nvPicPr>
        <p:blipFill>
          <a:blip r:embed="rId3">
            <a:alphaModFix/>
          </a:blip>
          <a:stretch>
            <a:fillRect/>
          </a:stretch>
        </p:blipFill>
        <p:spPr>
          <a:xfrm>
            <a:off x="4501600" y="856150"/>
            <a:ext cx="4118401" cy="37889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Kotlin Libraries</a:t>
            </a:r>
            <a:endParaRPr>
              <a:latin typeface="Google Sans Medium"/>
              <a:ea typeface="Google Sans Medium"/>
              <a:cs typeface="Google Sans Medium"/>
              <a:sym typeface="Google Sans Medium"/>
            </a:endParaRPr>
          </a:p>
        </p:txBody>
      </p:sp>
      <p:graphicFrame>
        <p:nvGraphicFramePr>
          <p:cNvPr id="323" name="Google Shape;323;p38"/>
          <p:cNvGraphicFramePr/>
          <p:nvPr/>
        </p:nvGraphicFramePr>
        <p:xfrm>
          <a:off x="967450" y="1017725"/>
          <a:ext cx="3000000" cy="3000000"/>
        </p:xfrm>
        <a:graphic>
          <a:graphicData uri="http://schemas.openxmlformats.org/drawingml/2006/table">
            <a:tbl>
              <a:tblPr>
                <a:noFill/>
                <a:tableStyleId>{518A6688-FE92-42F4-826C-6799229E929A}</a:tableStyleId>
              </a:tblPr>
              <a:tblGrid>
                <a:gridCol w="778100"/>
                <a:gridCol w="1155525"/>
                <a:gridCol w="4526650"/>
              </a:tblGrid>
              <a:tr h="281550">
                <a:tc>
                  <a:txBody>
                    <a:bodyPr/>
                    <a:lstStyle/>
                    <a:p>
                      <a:pPr indent="0" lvl="0" marL="0" rtl="0" algn="l">
                        <a:spcBef>
                          <a:spcPts val="0"/>
                        </a:spcBef>
                        <a:spcAft>
                          <a:spcPts val="0"/>
                        </a:spcAft>
                        <a:buNone/>
                      </a:pPr>
                      <a:r>
                        <a:rPr b="1" lang="zh-CN" sz="800">
                          <a:latin typeface="Google Sans"/>
                          <a:ea typeface="Google Sans"/>
                          <a:cs typeface="Google Sans"/>
                          <a:sym typeface="Google Sans"/>
                        </a:rPr>
                        <a:t>Category</a:t>
                      </a:r>
                      <a:endParaRPr b="1" sz="800">
                        <a:latin typeface="Google Sans"/>
                        <a:ea typeface="Google Sans"/>
                        <a:cs typeface="Google Sans"/>
                        <a:sym typeface="Google Sans"/>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b="1" lang="zh-CN" sz="800">
                          <a:latin typeface="Google Sans"/>
                          <a:ea typeface="Google Sans"/>
                          <a:cs typeface="Google Sans"/>
                          <a:sym typeface="Google Sans"/>
                        </a:rPr>
                        <a:t>Library</a:t>
                      </a:r>
                      <a:endParaRPr b="1" sz="8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zh-CN" sz="800">
                          <a:latin typeface="Google Sans"/>
                          <a:ea typeface="Google Sans"/>
                          <a:cs typeface="Google Sans"/>
                          <a:sym typeface="Google Sans"/>
                        </a:rPr>
                        <a:t>Description</a:t>
                      </a:r>
                      <a:endParaRPr b="1" sz="800">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426700">
                <a:tc rowSpan="2">
                  <a:txBody>
                    <a:bodyPr/>
                    <a:lstStyle/>
                    <a:p>
                      <a:pPr indent="0" lvl="0" marL="0" rtl="0" algn="l">
                        <a:spcBef>
                          <a:spcPts val="0"/>
                        </a:spcBef>
                        <a:spcAft>
                          <a:spcPts val="0"/>
                        </a:spcAft>
                        <a:buNone/>
                      </a:pPr>
                      <a:r>
                        <a:rPr lang="zh-CN" sz="800">
                          <a:solidFill>
                            <a:srgbClr val="5F6368"/>
                          </a:solidFill>
                          <a:latin typeface="Google Sans"/>
                          <a:ea typeface="Google Sans"/>
                          <a:cs typeface="Google Sans"/>
                          <a:sym typeface="Google Sans"/>
                        </a:rPr>
                        <a:t>Architecture</a:t>
                      </a:r>
                      <a:endParaRPr sz="800">
                        <a:solidFill>
                          <a:srgbClr val="5F6368"/>
                        </a:solidFill>
                        <a:latin typeface="Google Sans"/>
                        <a:ea typeface="Google Sans"/>
                        <a:cs typeface="Google Sans"/>
                        <a:sym typeface="Google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zh-CN" sz="800">
                          <a:solidFill>
                            <a:srgbClr val="5F6368"/>
                          </a:solidFill>
                          <a:latin typeface="Google Sans"/>
                          <a:ea typeface="Google Sans"/>
                          <a:cs typeface="Google Sans"/>
                          <a:sym typeface="Google Sans"/>
                        </a:rPr>
                        <a:t>MVIKotlin</a:t>
                      </a:r>
                      <a:endParaRPr sz="800">
                        <a:solidFill>
                          <a:srgbClr val="5F6368"/>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solidFill>
                            <a:srgbClr val="5F6368"/>
                          </a:solidFill>
                          <a:latin typeface="Google Sans"/>
                          <a:ea typeface="Google Sans"/>
                          <a:cs typeface="Google Sans"/>
                          <a:sym typeface="Google Sans"/>
                        </a:rPr>
                        <a:t>Extendable MVI framework for Kotlin Multiplatform with powerful debugging tools (logging and time travel), inspired by Badoo MVICore library</a:t>
                      </a:r>
                      <a:endParaRPr sz="800">
                        <a:solidFill>
                          <a:srgbClr val="5F6368"/>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6700">
                <a:tc vMerge="1"/>
                <a:tc>
                  <a:txBody>
                    <a:bodyPr/>
                    <a:lstStyle/>
                    <a:p>
                      <a:pPr indent="0" lvl="0" marL="0" rtl="0" algn="l">
                        <a:lnSpc>
                          <a:spcPct val="133400"/>
                        </a:lnSpc>
                        <a:spcBef>
                          <a:spcPts val="0"/>
                        </a:spcBef>
                        <a:spcAft>
                          <a:spcPts val="600"/>
                        </a:spcAft>
                        <a:buNone/>
                      </a:pPr>
                      <a:r>
                        <a:rPr lang="zh-CN" sz="800">
                          <a:solidFill>
                            <a:srgbClr val="5F6368"/>
                          </a:solidFill>
                          <a:highlight>
                            <a:srgbClr val="FFFFFF"/>
                          </a:highlight>
                          <a:latin typeface="Google Sans"/>
                          <a:ea typeface="Google Sans"/>
                          <a:cs typeface="Google Sans"/>
                          <a:sym typeface="Google Sans"/>
                        </a:rPr>
                        <a:t>moko-mvvm</a:t>
                      </a:r>
                      <a:endParaRPr sz="800">
                        <a:solidFill>
                          <a:srgbClr val="5F6368"/>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solidFill>
                            <a:srgbClr val="5F6368"/>
                          </a:solidFill>
                          <a:highlight>
                            <a:srgbClr val="FFFFFF"/>
                          </a:highlight>
                          <a:latin typeface="Google Sans"/>
                          <a:ea typeface="Google Sans"/>
                          <a:cs typeface="Google Sans"/>
                          <a:sym typeface="Google Sans"/>
                        </a:rPr>
                        <a:t>Model-View-ViewModel architecture components for mobile (android &amp; ios) Kotlin Multiplatform development</a:t>
                      </a:r>
                      <a:endParaRPr sz="800">
                        <a:solidFill>
                          <a:srgbClr val="5F6368"/>
                        </a:solidFill>
                        <a:latin typeface="Google Sans"/>
                        <a:ea typeface="Google Sans"/>
                        <a:cs typeface="Google Sans"/>
                        <a:sym typeface="Google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775">
                <a:tc rowSpan="2">
                  <a:txBody>
                    <a:bodyPr/>
                    <a:lstStyle/>
                    <a:p>
                      <a:pPr indent="0" lvl="0" marL="0" rtl="0" algn="l">
                        <a:spcBef>
                          <a:spcPts val="0"/>
                        </a:spcBef>
                        <a:spcAft>
                          <a:spcPts val="0"/>
                        </a:spcAft>
                        <a:buNone/>
                      </a:pPr>
                      <a:r>
                        <a:rPr lang="zh-CN" sz="800">
                          <a:solidFill>
                            <a:srgbClr val="5F6368"/>
                          </a:solidFill>
                          <a:latin typeface="Google Sans"/>
                          <a:ea typeface="Google Sans"/>
                          <a:cs typeface="Google Sans"/>
                          <a:sym typeface="Google Sans"/>
                        </a:rPr>
                        <a:t>Network</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zh-CN" sz="800">
                          <a:solidFill>
                            <a:srgbClr val="5F6368"/>
                          </a:solidFill>
                          <a:latin typeface="Google Sans"/>
                          <a:ea typeface="Google Sans"/>
                          <a:cs typeface="Google Sans"/>
                          <a:sym typeface="Google Sans"/>
                        </a:rPr>
                        <a:t>Ktor</a:t>
                      </a:r>
                      <a:endParaRPr sz="800">
                        <a:solidFill>
                          <a:srgbClr val="5F6368"/>
                        </a:solidFill>
                        <a:latin typeface="Google Sans"/>
                        <a:ea typeface="Google Sans"/>
                        <a:cs typeface="Google Sans"/>
                        <a:sym typeface="Google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zh-CN" sz="800">
                          <a:solidFill>
                            <a:srgbClr val="5F6368"/>
                          </a:solidFill>
                          <a:highlight>
                            <a:srgbClr val="FFFFFF"/>
                          </a:highlight>
                          <a:latin typeface="Google Sans"/>
                          <a:ea typeface="Google Sans"/>
                          <a:cs typeface="Google Sans"/>
                          <a:sym typeface="Google Sans"/>
                        </a:rPr>
                        <a:t>Framework for quickly creating connected applications in Kotlin with minimal effort</a:t>
                      </a:r>
                      <a:endParaRPr sz="800">
                        <a:solidFill>
                          <a:srgbClr val="5F6368"/>
                        </a:solidFill>
                        <a:latin typeface="Google Sans"/>
                        <a:ea typeface="Google Sans"/>
                        <a:cs typeface="Google Sans"/>
                        <a:sym typeface="Google Sans"/>
                      </a:endParaRPr>
                    </a:p>
                  </a:txBody>
                  <a:tcPr marT="91425" marB="91425" marR="91425" marL="91425">
                    <a:lnT cap="flat" cmpd="sng" w="9525">
                      <a:solidFill>
                        <a:srgbClr val="9E9E9E"/>
                      </a:solidFill>
                      <a:prstDash val="solid"/>
                      <a:round/>
                      <a:headEnd len="sm" w="sm" type="none"/>
                      <a:tailEnd len="sm" w="sm" type="none"/>
                    </a:lnT>
                  </a:tcPr>
                </a:tc>
              </a:tr>
              <a:tr h="304775">
                <a:tc vMerge="1"/>
                <a:tc>
                  <a:txBody>
                    <a:bodyPr/>
                    <a:lstStyle/>
                    <a:p>
                      <a:pPr indent="0" lvl="0" marL="0" rtl="0" algn="l">
                        <a:lnSpc>
                          <a:spcPct val="133400"/>
                        </a:lnSpc>
                        <a:spcBef>
                          <a:spcPts val="0"/>
                        </a:spcBef>
                        <a:spcAft>
                          <a:spcPts val="600"/>
                        </a:spcAft>
                        <a:buNone/>
                      </a:pPr>
                      <a:r>
                        <a:rPr lang="zh-CN" sz="800">
                          <a:solidFill>
                            <a:srgbClr val="5F6368"/>
                          </a:solidFill>
                          <a:highlight>
                            <a:srgbClr val="FFFFFF"/>
                          </a:highlight>
                          <a:latin typeface="Google Sans"/>
                          <a:ea typeface="Google Sans"/>
                          <a:cs typeface="Google Sans"/>
                          <a:sym typeface="Google Sans"/>
                        </a:rPr>
                        <a:t>rsocket-kotlin</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lnSpc>
                          <a:spcPct val="150000"/>
                        </a:lnSpc>
                        <a:spcBef>
                          <a:spcPts val="600"/>
                        </a:spcBef>
                        <a:spcAft>
                          <a:spcPts val="600"/>
                        </a:spcAft>
                        <a:buNone/>
                      </a:pPr>
                      <a:r>
                        <a:rPr lang="zh-CN" sz="800">
                          <a:solidFill>
                            <a:srgbClr val="5F6368"/>
                          </a:solidFill>
                          <a:highlight>
                            <a:srgbClr val="FFFFFF"/>
                          </a:highlight>
                          <a:latin typeface="Google Sans"/>
                          <a:ea typeface="Google Sans"/>
                          <a:cs typeface="Google Sans"/>
                          <a:sym typeface="Google Sans"/>
                        </a:rPr>
                        <a:t>RSocket Kotlin multi-platform implementation</a:t>
                      </a:r>
                      <a:endParaRPr sz="800">
                        <a:solidFill>
                          <a:srgbClr val="5F6368"/>
                        </a:solidFill>
                        <a:latin typeface="Google Sans"/>
                        <a:ea typeface="Google Sans"/>
                        <a:cs typeface="Google Sans"/>
                        <a:sym typeface="Google Sans"/>
                      </a:endParaRPr>
                    </a:p>
                  </a:txBody>
                  <a:tcPr marT="91425" marB="91425" marR="91425" marL="91425"/>
                </a:tc>
              </a:tr>
              <a:tr h="304775">
                <a:tc>
                  <a:txBody>
                    <a:bodyPr/>
                    <a:lstStyle/>
                    <a:p>
                      <a:pPr indent="0" lvl="0" marL="0" rtl="0" algn="l">
                        <a:spcBef>
                          <a:spcPts val="0"/>
                        </a:spcBef>
                        <a:spcAft>
                          <a:spcPts val="0"/>
                        </a:spcAft>
                        <a:buNone/>
                      </a:pPr>
                      <a:r>
                        <a:rPr lang="zh-CN" sz="800">
                          <a:solidFill>
                            <a:srgbClr val="5F6368"/>
                          </a:solidFill>
                          <a:latin typeface="Google Sans"/>
                          <a:ea typeface="Google Sans"/>
                          <a:cs typeface="Google Sans"/>
                          <a:sym typeface="Google Sans"/>
                        </a:rPr>
                        <a:t>Storage</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zh-CN" sz="800">
                          <a:solidFill>
                            <a:srgbClr val="5F6368"/>
                          </a:solidFill>
                          <a:latin typeface="Google Sans"/>
                          <a:ea typeface="Google Sans"/>
                          <a:cs typeface="Google Sans"/>
                          <a:sym typeface="Google Sans"/>
                        </a:rPr>
                        <a:t>S</a:t>
                      </a:r>
                      <a:r>
                        <a:rPr lang="zh-CN" sz="800">
                          <a:solidFill>
                            <a:srgbClr val="5F6368"/>
                          </a:solidFill>
                          <a:latin typeface="Google Sans"/>
                          <a:ea typeface="Google Sans"/>
                          <a:cs typeface="Google Sans"/>
                          <a:sym typeface="Google Sans"/>
                        </a:rPr>
                        <a:t>QLD</a:t>
                      </a:r>
                      <a:r>
                        <a:rPr lang="zh-CN" sz="800">
                          <a:solidFill>
                            <a:srgbClr val="5F6368"/>
                          </a:solidFill>
                          <a:latin typeface="Google Sans"/>
                          <a:ea typeface="Google Sans"/>
                          <a:cs typeface="Google Sans"/>
                          <a:sym typeface="Google Sans"/>
                        </a:rPr>
                        <a:t>eligth</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lnSpc>
                          <a:spcPct val="150000"/>
                        </a:lnSpc>
                        <a:spcBef>
                          <a:spcPts val="600"/>
                        </a:spcBef>
                        <a:spcAft>
                          <a:spcPts val="600"/>
                        </a:spcAft>
                        <a:buNone/>
                      </a:pPr>
                      <a:r>
                        <a:rPr lang="zh-CN" sz="800">
                          <a:solidFill>
                            <a:srgbClr val="5F6368"/>
                          </a:solidFill>
                          <a:highlight>
                            <a:srgbClr val="FFFFFF"/>
                          </a:highlight>
                          <a:latin typeface="Google Sans"/>
                          <a:ea typeface="Google Sans"/>
                          <a:cs typeface="Google Sans"/>
                          <a:sym typeface="Google Sans"/>
                        </a:rPr>
                        <a:t>Generates typesafe Kotlin APIs from SQL</a:t>
                      </a:r>
                      <a:endParaRPr sz="800">
                        <a:solidFill>
                          <a:srgbClr val="5F6368"/>
                        </a:solidFill>
                        <a:latin typeface="Google Sans"/>
                        <a:ea typeface="Google Sans"/>
                        <a:cs typeface="Google Sans"/>
                        <a:sym typeface="Google Sans"/>
                      </a:endParaRPr>
                    </a:p>
                  </a:txBody>
                  <a:tcPr marT="91425" marB="91425" marR="91425" marL="91425"/>
                </a:tc>
              </a:tr>
              <a:tr h="304775">
                <a:tc>
                  <a:txBody>
                    <a:bodyPr/>
                    <a:lstStyle/>
                    <a:p>
                      <a:pPr indent="0" lvl="0" marL="0" rtl="0" algn="l">
                        <a:spcBef>
                          <a:spcPts val="0"/>
                        </a:spcBef>
                        <a:spcAft>
                          <a:spcPts val="0"/>
                        </a:spcAft>
                        <a:buClr>
                          <a:schemeClr val="dk1"/>
                        </a:buClr>
                        <a:buSzPts val="1100"/>
                        <a:buFont typeface="Arial"/>
                        <a:buNone/>
                      </a:pPr>
                      <a:r>
                        <a:rPr lang="zh-CN" sz="800">
                          <a:solidFill>
                            <a:srgbClr val="5F6368"/>
                          </a:solidFill>
                          <a:latin typeface="Google Sans"/>
                          <a:ea typeface="Google Sans"/>
                          <a:cs typeface="Google Sans"/>
                          <a:sym typeface="Google Sans"/>
                        </a:rPr>
                        <a:t>DI</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lnSpc>
                          <a:spcPct val="133400"/>
                        </a:lnSpc>
                        <a:spcBef>
                          <a:spcPts val="0"/>
                        </a:spcBef>
                        <a:spcAft>
                          <a:spcPts val="600"/>
                        </a:spcAft>
                        <a:buNone/>
                      </a:pPr>
                      <a:r>
                        <a:rPr lang="zh-CN" sz="800">
                          <a:solidFill>
                            <a:srgbClr val="5F6368"/>
                          </a:solidFill>
                          <a:highlight>
                            <a:srgbClr val="FFFFFF"/>
                          </a:highlight>
                          <a:latin typeface="Google Sans"/>
                          <a:ea typeface="Google Sans"/>
                          <a:cs typeface="Google Sans"/>
                          <a:sym typeface="Google Sans"/>
                        </a:rPr>
                        <a:t>koin</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lnSpc>
                          <a:spcPct val="150000"/>
                        </a:lnSpc>
                        <a:spcBef>
                          <a:spcPts val="600"/>
                        </a:spcBef>
                        <a:spcAft>
                          <a:spcPts val="600"/>
                        </a:spcAft>
                        <a:buNone/>
                      </a:pPr>
                      <a:r>
                        <a:rPr lang="zh-CN" sz="800">
                          <a:solidFill>
                            <a:srgbClr val="5F6368"/>
                          </a:solidFill>
                          <a:highlight>
                            <a:srgbClr val="FFFFFF"/>
                          </a:highlight>
                          <a:latin typeface="Google Sans"/>
                          <a:ea typeface="Google Sans"/>
                          <a:cs typeface="Google Sans"/>
                          <a:sym typeface="Google Sans"/>
                        </a:rPr>
                        <a:t>A pragmatic lightweight dependency injection framework for Kotlin</a:t>
                      </a:r>
                      <a:endParaRPr sz="800">
                        <a:solidFill>
                          <a:srgbClr val="5F6368"/>
                        </a:solidFill>
                        <a:latin typeface="Google Sans"/>
                        <a:ea typeface="Google Sans"/>
                        <a:cs typeface="Google Sans"/>
                        <a:sym typeface="Google Sans"/>
                      </a:endParaRPr>
                    </a:p>
                  </a:txBody>
                  <a:tcPr marT="91425" marB="91425" marR="91425" marL="91425"/>
                </a:tc>
              </a:tr>
              <a:tr h="304775">
                <a:tc>
                  <a:txBody>
                    <a:bodyPr/>
                    <a:lstStyle/>
                    <a:p>
                      <a:pPr indent="0" lvl="0" marL="0" rtl="0" algn="l">
                        <a:spcBef>
                          <a:spcPts val="0"/>
                        </a:spcBef>
                        <a:spcAft>
                          <a:spcPts val="0"/>
                        </a:spcAft>
                        <a:buNone/>
                      </a:pPr>
                      <a:r>
                        <a:rPr lang="zh-CN" sz="800">
                          <a:solidFill>
                            <a:srgbClr val="5F6368"/>
                          </a:solidFill>
                          <a:latin typeface="Google Sans"/>
                          <a:ea typeface="Google Sans"/>
                          <a:cs typeface="Google Sans"/>
                          <a:sym typeface="Google Sans"/>
                        </a:rPr>
                        <a:t>IO</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lnSpc>
                          <a:spcPct val="133400"/>
                        </a:lnSpc>
                        <a:spcBef>
                          <a:spcPts val="0"/>
                        </a:spcBef>
                        <a:spcAft>
                          <a:spcPts val="600"/>
                        </a:spcAft>
                        <a:buNone/>
                      </a:pPr>
                      <a:r>
                        <a:rPr lang="zh-CN" sz="800">
                          <a:solidFill>
                            <a:srgbClr val="5F6368"/>
                          </a:solidFill>
                          <a:highlight>
                            <a:srgbClr val="FFFFFF"/>
                          </a:highlight>
                          <a:latin typeface="Google Sans"/>
                          <a:ea typeface="Google Sans"/>
                          <a:cs typeface="Google Sans"/>
                          <a:sym typeface="Google Sans"/>
                        </a:rPr>
                        <a:t>okio</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lnSpc>
                          <a:spcPct val="150000"/>
                        </a:lnSpc>
                        <a:spcBef>
                          <a:spcPts val="600"/>
                        </a:spcBef>
                        <a:spcAft>
                          <a:spcPts val="600"/>
                        </a:spcAft>
                        <a:buNone/>
                      </a:pPr>
                      <a:r>
                        <a:rPr lang="zh-CN" sz="800">
                          <a:solidFill>
                            <a:srgbClr val="5F6368"/>
                          </a:solidFill>
                          <a:highlight>
                            <a:srgbClr val="FFFFFF"/>
                          </a:highlight>
                          <a:latin typeface="Google Sans"/>
                          <a:ea typeface="Google Sans"/>
                          <a:cs typeface="Google Sans"/>
                          <a:sym typeface="Google Sans"/>
                        </a:rPr>
                        <a:t>A modern I/O library for Android, Java, and Kotlin Multiplatform.</a:t>
                      </a:r>
                      <a:endParaRPr sz="800">
                        <a:solidFill>
                          <a:srgbClr val="5F6368"/>
                        </a:solidFill>
                        <a:latin typeface="Google Sans"/>
                        <a:ea typeface="Google Sans"/>
                        <a:cs typeface="Google Sans"/>
                        <a:sym typeface="Google Sans"/>
                      </a:endParaRPr>
                    </a:p>
                  </a:txBody>
                  <a:tcPr marT="91425" marB="91425" marR="91425" marL="91425"/>
                </a:tc>
              </a:tr>
              <a:tr h="426700">
                <a:tc>
                  <a:txBody>
                    <a:bodyPr/>
                    <a:lstStyle/>
                    <a:p>
                      <a:pPr indent="0" lvl="0" marL="0" rtl="0" algn="l">
                        <a:spcBef>
                          <a:spcPts val="0"/>
                        </a:spcBef>
                        <a:spcAft>
                          <a:spcPts val="0"/>
                        </a:spcAft>
                        <a:buNone/>
                      </a:pPr>
                      <a:r>
                        <a:rPr lang="zh-CN" sz="800">
                          <a:solidFill>
                            <a:srgbClr val="5F6368"/>
                          </a:solidFill>
                          <a:latin typeface="Google Sans"/>
                          <a:ea typeface="Google Sans"/>
                          <a:cs typeface="Google Sans"/>
                          <a:sym typeface="Google Sans"/>
                        </a:rPr>
                        <a:t>Log</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zh-CN" sz="800">
                          <a:solidFill>
                            <a:srgbClr val="5F6368"/>
                          </a:solidFill>
                          <a:latin typeface="Google Sans"/>
                          <a:ea typeface="Google Sans"/>
                          <a:cs typeface="Google Sans"/>
                          <a:sym typeface="Google Sans"/>
                        </a:rPr>
                        <a:t>Kotlin-logging</a:t>
                      </a:r>
                      <a:endParaRPr sz="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zh-CN" sz="800">
                          <a:solidFill>
                            <a:srgbClr val="5F6368"/>
                          </a:solidFill>
                          <a:highlight>
                            <a:srgbClr val="FFFFFF"/>
                          </a:highlight>
                          <a:latin typeface="Google Sans"/>
                          <a:ea typeface="Google Sans"/>
                          <a:cs typeface="Google Sans"/>
                          <a:sym typeface="Google Sans"/>
                        </a:rPr>
                        <a:t>Lightweight logging framework for Kotlin. A convenient and performant logging library wrapping slf4j with Kotlin extensions</a:t>
                      </a:r>
                      <a:endParaRPr sz="800">
                        <a:solidFill>
                          <a:srgbClr val="5F6368"/>
                        </a:solidFill>
                        <a:latin typeface="Google Sans"/>
                        <a:ea typeface="Google Sans"/>
                        <a:cs typeface="Google Sans"/>
                        <a:sym typeface="Google Sans"/>
                      </a:endParaRPr>
                    </a:p>
                  </a:txBody>
                  <a:tcPr marT="91425" marB="91425" marR="91425" marL="91425"/>
                </a:tc>
              </a:tr>
              <a:tr h="304775">
                <a:tc>
                  <a:txBody>
                    <a:bodyPr/>
                    <a:lstStyle/>
                    <a:p>
                      <a:pPr indent="0" lvl="0" marL="0" rtl="0" algn="l">
                        <a:spcBef>
                          <a:spcPts val="0"/>
                        </a:spcBef>
                        <a:spcAft>
                          <a:spcPts val="0"/>
                        </a:spcAft>
                        <a:buNone/>
                      </a:pPr>
                      <a:r>
                        <a:rPr lang="zh-CN" sz="800">
                          <a:solidFill>
                            <a:srgbClr val="5F6368"/>
                          </a:solidFill>
                          <a:latin typeface="Google Sans"/>
                          <a:ea typeface="Google Sans"/>
                          <a:cs typeface="Google Sans"/>
                          <a:sym typeface="Google Sans"/>
                        </a:rPr>
                        <a:t>…</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zh-CN" sz="800">
                          <a:solidFill>
                            <a:srgbClr val="5F6368"/>
                          </a:solidFill>
                          <a:latin typeface="Google Sans"/>
                          <a:ea typeface="Google Sans"/>
                          <a:cs typeface="Google Sans"/>
                          <a:sym typeface="Google Sans"/>
                        </a:rPr>
                        <a:t>…</a:t>
                      </a:r>
                      <a:endParaRPr sz="800">
                        <a:solidFill>
                          <a:srgbClr val="5F6368"/>
                        </a:solidFill>
                        <a:latin typeface="Google Sans"/>
                        <a:ea typeface="Google Sans"/>
                        <a:cs typeface="Google Sans"/>
                        <a:sym typeface="Google Sans"/>
                      </a:endParaRPr>
                    </a:p>
                  </a:txBody>
                  <a:tcPr marT="91425" marB="91425" marR="91425" marL="91425"/>
                </a:tc>
                <a:tc>
                  <a:txBody>
                    <a:bodyPr/>
                    <a:lstStyle/>
                    <a:p>
                      <a:pPr indent="0" lvl="0" marL="0" rtl="0" algn="l">
                        <a:spcBef>
                          <a:spcPts val="0"/>
                        </a:spcBef>
                        <a:spcAft>
                          <a:spcPts val="0"/>
                        </a:spcAft>
                        <a:buNone/>
                      </a:pPr>
                      <a:r>
                        <a:rPr lang="zh-CN" sz="800">
                          <a:solidFill>
                            <a:srgbClr val="5F6368"/>
                          </a:solidFill>
                          <a:latin typeface="Google Sans"/>
                          <a:ea typeface="Google Sans"/>
                          <a:cs typeface="Google Sans"/>
                          <a:sym typeface="Google Sans"/>
                        </a:rPr>
                        <a:t>…</a:t>
                      </a:r>
                      <a:endParaRPr sz="800">
                        <a:solidFill>
                          <a:srgbClr val="5F6368"/>
                        </a:solidFill>
                        <a:latin typeface="Google Sans"/>
                        <a:ea typeface="Google Sans"/>
                        <a:cs typeface="Google Sans"/>
                        <a:sym typeface="Google Sans"/>
                      </a:endParaRPr>
                    </a:p>
                  </a:txBody>
                  <a:tcPr marT="91425" marB="91425" marR="91425" marL="91425"/>
                </a:tc>
              </a:tr>
            </a:tbl>
          </a:graphicData>
        </a:graphic>
      </p:graphicFrame>
      <p:sp>
        <p:nvSpPr>
          <p:cNvPr id="324" name="Google Shape;324;p38"/>
          <p:cNvSpPr txBox="1"/>
          <p:nvPr/>
        </p:nvSpPr>
        <p:spPr>
          <a:xfrm>
            <a:off x="6015150" y="4420625"/>
            <a:ext cx="1861500" cy="346200"/>
          </a:xfrm>
          <a:prstGeom prst="rect">
            <a:avLst/>
          </a:prstGeom>
          <a:noFill/>
          <a:ln>
            <a:noFill/>
          </a:ln>
        </p:spPr>
        <p:txBody>
          <a:bodyPr anchorCtr="0" anchor="t" bIns="91425" lIns="91425" spcFirstLastPara="1" rIns="91425" wrap="square" tIns="91425">
            <a:spAutoFit/>
          </a:bodyPr>
          <a:lstStyle/>
          <a:p>
            <a:pPr indent="0" lvl="0" marL="0" marR="190500" rtl="0" algn="l">
              <a:lnSpc>
                <a:spcPct val="200000"/>
              </a:lnSpc>
              <a:spcBef>
                <a:spcPts val="3300"/>
              </a:spcBef>
              <a:spcAft>
                <a:spcPts val="3300"/>
              </a:spcAft>
              <a:buNone/>
            </a:pPr>
            <a:r>
              <a:rPr lang="zh-CN" sz="1050">
                <a:solidFill>
                  <a:srgbClr val="5F6368"/>
                </a:solidFill>
                <a:highlight>
                  <a:schemeClr val="lt1"/>
                </a:highlight>
                <a:latin typeface="Helvetica Neue"/>
                <a:ea typeface="Helvetica Neue"/>
                <a:cs typeface="Helvetica Neue"/>
                <a:sym typeface="Helvetica Neue"/>
              </a:rPr>
              <a:t>libs.kmp.icerock.dev/</a:t>
            </a:r>
            <a:endParaRPr sz="1300">
              <a:solidFill>
                <a:srgbClr val="5F6368"/>
              </a:solidFill>
              <a:highlight>
                <a:schemeClr val="lt1"/>
              </a:highlight>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D-KMP Architecture</a:t>
            </a:r>
            <a:endParaRPr>
              <a:latin typeface="Google Sans Medium"/>
              <a:ea typeface="Google Sans Medium"/>
              <a:cs typeface="Google Sans Medium"/>
              <a:sym typeface="Google Sans Medium"/>
            </a:endParaRPr>
          </a:p>
        </p:txBody>
      </p:sp>
      <p:sp>
        <p:nvSpPr>
          <p:cNvPr id="330" name="Google Shape;330;p3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304800" lvl="0" marL="457200" rtl="0" algn="l">
              <a:lnSpc>
                <a:spcPct val="115000"/>
              </a:lnSpc>
              <a:spcBef>
                <a:spcPts val="0"/>
              </a:spcBef>
              <a:spcAft>
                <a:spcPts val="0"/>
              </a:spcAft>
              <a:buClr>
                <a:srgbClr val="5F6368"/>
              </a:buClr>
              <a:buSzPts val="1200"/>
              <a:buFont typeface="Google Sans"/>
              <a:buChar char="●"/>
            </a:pPr>
            <a:r>
              <a:rPr lang="zh-CN" sz="1200">
                <a:solidFill>
                  <a:schemeClr val="accent1"/>
                </a:solidFill>
                <a:highlight>
                  <a:srgbClr val="FFFFFF"/>
                </a:highlight>
                <a:latin typeface="Google Sans"/>
                <a:ea typeface="Google Sans"/>
                <a:cs typeface="Google Sans"/>
                <a:sym typeface="Google Sans"/>
              </a:rPr>
              <a:t>Declarative UI</a:t>
            </a:r>
            <a:r>
              <a:rPr lang="zh-CN" sz="1200">
                <a:solidFill>
                  <a:srgbClr val="5F6368"/>
                </a:solidFill>
                <a:highlight>
                  <a:srgbClr val="FFFFFF"/>
                </a:highlight>
                <a:latin typeface="Google Sans"/>
                <a:ea typeface="Google Sans"/>
                <a:cs typeface="Google Sans"/>
                <a:sym typeface="Google Sans"/>
              </a:rPr>
              <a:t> toolkits: Compose for Android and SwiftUI for iOS.</a:t>
            </a:r>
            <a:endParaRPr sz="1200">
              <a:solidFill>
                <a:srgbClr val="5F6368"/>
              </a:solidFill>
              <a:highlight>
                <a:srgbClr val="FFFFFF"/>
              </a:highlight>
              <a:latin typeface="Google Sans"/>
              <a:ea typeface="Google Sans"/>
              <a:cs typeface="Google Sans"/>
              <a:sym typeface="Google Sans"/>
            </a:endParaRPr>
          </a:p>
          <a:p>
            <a:pPr indent="-304800" lvl="0" marL="457200" rtl="0" algn="l">
              <a:lnSpc>
                <a:spcPct val="115000"/>
              </a:lnSpc>
              <a:spcBef>
                <a:spcPts val="1000"/>
              </a:spcBef>
              <a:spcAft>
                <a:spcPts val="0"/>
              </a:spcAft>
              <a:buClr>
                <a:srgbClr val="5F6368"/>
              </a:buClr>
              <a:buSzPts val="1200"/>
              <a:buFont typeface="Google Sans"/>
              <a:buChar char="●"/>
            </a:pPr>
            <a:r>
              <a:rPr lang="zh-CN" sz="1200">
                <a:solidFill>
                  <a:srgbClr val="5F6368"/>
                </a:solidFill>
                <a:highlight>
                  <a:srgbClr val="FFFFFF"/>
                </a:highlight>
                <a:latin typeface="Google Sans"/>
                <a:ea typeface="Google Sans"/>
                <a:cs typeface="Google Sans"/>
                <a:sym typeface="Google Sans"/>
              </a:rPr>
              <a:t>Shares the ViewModel &amp; Data Layer</a:t>
            </a:r>
            <a:r>
              <a:rPr lang="zh-CN" sz="1200">
                <a:highlight>
                  <a:srgbClr val="FFFFFF"/>
                </a:highlight>
                <a:latin typeface="Google Sans"/>
                <a:ea typeface="Google Sans"/>
                <a:cs typeface="Google Sans"/>
                <a:sym typeface="Google Sans"/>
              </a:rPr>
              <a:t> </a:t>
            </a:r>
            <a:r>
              <a:rPr lang="zh-CN" sz="1200">
                <a:solidFill>
                  <a:srgbClr val="5F6368"/>
                </a:solidFill>
                <a:highlight>
                  <a:srgbClr val="FFFFFF"/>
                </a:highlight>
                <a:latin typeface="Google Sans"/>
                <a:ea typeface="Google Sans"/>
                <a:cs typeface="Google Sans"/>
                <a:sym typeface="Google Sans"/>
              </a:rPr>
              <a:t>via </a:t>
            </a:r>
            <a:r>
              <a:rPr lang="zh-CN" sz="1200">
                <a:solidFill>
                  <a:schemeClr val="accent1"/>
                </a:solidFill>
                <a:highlight>
                  <a:srgbClr val="FFFFFF"/>
                </a:highlight>
                <a:latin typeface="Google Sans"/>
                <a:ea typeface="Google Sans"/>
                <a:cs typeface="Google Sans"/>
                <a:sym typeface="Google Sans"/>
              </a:rPr>
              <a:t>Kotlin MultiPlatform.</a:t>
            </a:r>
            <a:endParaRPr sz="1200">
              <a:solidFill>
                <a:schemeClr val="accent1"/>
              </a:solidFill>
              <a:highlight>
                <a:srgbClr val="FFFFFF"/>
              </a:highlight>
              <a:latin typeface="Google Sans"/>
              <a:ea typeface="Google Sans"/>
              <a:cs typeface="Google Sans"/>
              <a:sym typeface="Google Sans"/>
            </a:endParaRPr>
          </a:p>
          <a:p>
            <a:pPr indent="-304800" lvl="0" marL="457200" rtl="0" algn="l">
              <a:lnSpc>
                <a:spcPct val="115000"/>
              </a:lnSpc>
              <a:spcBef>
                <a:spcPts val="1000"/>
              </a:spcBef>
              <a:spcAft>
                <a:spcPts val="0"/>
              </a:spcAft>
              <a:buClr>
                <a:srgbClr val="5F6368"/>
              </a:buClr>
              <a:buSzPts val="1200"/>
              <a:buFont typeface="Google Sans"/>
              <a:buChar char="●"/>
            </a:pPr>
            <a:r>
              <a:rPr lang="zh-CN" sz="1200">
                <a:solidFill>
                  <a:srgbClr val="5F6368"/>
                </a:solidFill>
                <a:highlight>
                  <a:srgbClr val="FFFFFF"/>
                </a:highlight>
                <a:latin typeface="Google Sans"/>
                <a:ea typeface="Google Sans"/>
                <a:cs typeface="Google Sans"/>
                <a:sym typeface="Google Sans"/>
              </a:rPr>
              <a:t>coroutine scopes are cancelled/reinitialized automatically based on </a:t>
            </a:r>
            <a:r>
              <a:rPr lang="zh-CN" sz="1200">
                <a:solidFill>
                  <a:schemeClr val="accent1"/>
                </a:solidFill>
                <a:highlight>
                  <a:srgbClr val="FFFFFF"/>
                </a:highlight>
                <a:latin typeface="Google Sans"/>
                <a:ea typeface="Google Sans"/>
                <a:cs typeface="Google Sans"/>
                <a:sym typeface="Google Sans"/>
              </a:rPr>
              <a:t>lifecycle-aware</a:t>
            </a:r>
            <a:r>
              <a:rPr lang="zh-CN" sz="1200">
                <a:solidFill>
                  <a:srgbClr val="5F6368"/>
                </a:solidFill>
                <a:highlight>
                  <a:srgbClr val="FFFFFF"/>
                </a:highlight>
                <a:latin typeface="Google Sans"/>
                <a:ea typeface="Google Sans"/>
                <a:cs typeface="Google Sans"/>
                <a:sym typeface="Google Sans"/>
              </a:rPr>
              <a:t> </a:t>
            </a:r>
            <a:r>
              <a:rPr lang="zh-CN" sz="1200">
                <a:highlight>
                  <a:srgbClr val="FFFFFF"/>
                </a:highlight>
                <a:latin typeface="Google Sans"/>
                <a:ea typeface="Google Sans"/>
                <a:cs typeface="Google Sans"/>
                <a:sym typeface="Google Sans"/>
              </a:rPr>
              <a:t>mechanism.</a:t>
            </a:r>
            <a:endParaRPr sz="1200">
              <a:highlight>
                <a:srgbClr val="FFFFFF"/>
              </a:highlight>
              <a:latin typeface="Google Sans"/>
              <a:ea typeface="Google Sans"/>
              <a:cs typeface="Google Sans"/>
              <a:sym typeface="Google Sans"/>
            </a:endParaRPr>
          </a:p>
          <a:p>
            <a:pPr indent="-304800" lvl="0" marL="457200" rtl="0" algn="l">
              <a:lnSpc>
                <a:spcPct val="115000"/>
              </a:lnSpc>
              <a:spcBef>
                <a:spcPts val="1000"/>
              </a:spcBef>
              <a:spcAft>
                <a:spcPts val="0"/>
              </a:spcAft>
              <a:buClr>
                <a:srgbClr val="5F6368"/>
              </a:buClr>
              <a:buSzPts val="1200"/>
              <a:buFont typeface="Google Sans"/>
              <a:buChar char="●"/>
            </a:pPr>
            <a:r>
              <a:rPr lang="zh-CN" sz="1200">
                <a:solidFill>
                  <a:srgbClr val="5F6368"/>
                </a:solidFill>
                <a:highlight>
                  <a:srgbClr val="FFFFFF"/>
                </a:highlight>
                <a:latin typeface="Google Sans"/>
                <a:ea typeface="Google Sans"/>
                <a:cs typeface="Google Sans"/>
                <a:sym typeface="Google Sans"/>
              </a:rPr>
              <a:t>Implements the </a:t>
            </a:r>
            <a:r>
              <a:rPr lang="zh-CN" sz="1200">
                <a:solidFill>
                  <a:schemeClr val="accent1"/>
                </a:solidFill>
                <a:highlight>
                  <a:srgbClr val="FFFFFF"/>
                </a:highlight>
                <a:latin typeface="Google Sans"/>
                <a:ea typeface="Google Sans"/>
                <a:cs typeface="Google Sans"/>
                <a:sym typeface="Google Sans"/>
              </a:rPr>
              <a:t>MVI</a:t>
            </a:r>
            <a:r>
              <a:rPr lang="zh-CN" sz="1200">
                <a:solidFill>
                  <a:srgbClr val="5F6368"/>
                </a:solidFill>
                <a:highlight>
                  <a:srgbClr val="FFFFFF"/>
                </a:highlight>
                <a:latin typeface="Google Sans"/>
                <a:ea typeface="Google Sans"/>
                <a:cs typeface="Google Sans"/>
                <a:sym typeface="Google Sans"/>
              </a:rPr>
              <a:t> </a:t>
            </a:r>
            <a:r>
              <a:rPr lang="zh-CN" sz="1200">
                <a:solidFill>
                  <a:schemeClr val="accent1"/>
                </a:solidFill>
                <a:highlight>
                  <a:srgbClr val="FFFFFF"/>
                </a:highlight>
                <a:latin typeface="Google Sans"/>
                <a:ea typeface="Google Sans"/>
                <a:cs typeface="Google Sans"/>
                <a:sym typeface="Google Sans"/>
              </a:rPr>
              <a:t>pattern</a:t>
            </a:r>
            <a:r>
              <a:rPr lang="zh-CN" sz="1200">
                <a:solidFill>
                  <a:srgbClr val="5F6368"/>
                </a:solidFill>
                <a:highlight>
                  <a:srgbClr val="FFFFFF"/>
                </a:highlight>
                <a:latin typeface="Google Sans"/>
                <a:ea typeface="Google Sans"/>
                <a:cs typeface="Google Sans"/>
                <a:sym typeface="Google Sans"/>
              </a:rPr>
              <a:t> and the unidirectional data flow</a:t>
            </a:r>
            <a:endParaRPr sz="1200">
              <a:solidFill>
                <a:srgbClr val="5F6368"/>
              </a:solidFill>
              <a:highlight>
                <a:srgbClr val="FFFFFF"/>
              </a:highlight>
              <a:latin typeface="Google Sans"/>
              <a:ea typeface="Google Sans"/>
              <a:cs typeface="Google Sans"/>
              <a:sym typeface="Google Sans"/>
            </a:endParaRPr>
          </a:p>
          <a:p>
            <a:pPr indent="-304800" lvl="0" marL="457200" rtl="0" algn="l">
              <a:lnSpc>
                <a:spcPct val="115000"/>
              </a:lnSpc>
              <a:spcBef>
                <a:spcPts val="1000"/>
              </a:spcBef>
              <a:spcAft>
                <a:spcPts val="0"/>
              </a:spcAft>
              <a:buClr>
                <a:srgbClr val="5F6368"/>
              </a:buClr>
              <a:buSzPts val="1200"/>
              <a:buFont typeface="Google Sans"/>
              <a:buChar char="●"/>
            </a:pPr>
            <a:r>
              <a:rPr lang="zh-CN" sz="1200">
                <a:solidFill>
                  <a:srgbClr val="5F6368"/>
                </a:solidFill>
                <a:highlight>
                  <a:srgbClr val="FFFFFF"/>
                </a:highlight>
                <a:latin typeface="Google Sans"/>
                <a:ea typeface="Google Sans"/>
                <a:cs typeface="Google Sans"/>
                <a:sym typeface="Google Sans"/>
              </a:rPr>
              <a:t>Implements the </a:t>
            </a:r>
            <a:r>
              <a:rPr lang="zh-CN" sz="1200">
                <a:solidFill>
                  <a:schemeClr val="accent1"/>
                </a:solidFill>
                <a:highlight>
                  <a:srgbClr val="FFFFFF"/>
                </a:highlight>
                <a:latin typeface="Google Sans"/>
                <a:ea typeface="Google Sans"/>
                <a:cs typeface="Google Sans"/>
                <a:sym typeface="Google Sans"/>
              </a:rPr>
              <a:t>CQRS</a:t>
            </a:r>
            <a:r>
              <a:rPr lang="zh-CN" sz="1200">
                <a:solidFill>
                  <a:srgbClr val="5F6368"/>
                </a:solidFill>
                <a:highlight>
                  <a:srgbClr val="FFFFFF"/>
                </a:highlight>
                <a:latin typeface="Google Sans"/>
                <a:ea typeface="Google Sans"/>
                <a:cs typeface="Google Sans"/>
                <a:sym typeface="Google Sans"/>
              </a:rPr>
              <a:t> </a:t>
            </a:r>
            <a:r>
              <a:rPr lang="zh-CN" sz="1200">
                <a:solidFill>
                  <a:schemeClr val="accent1"/>
                </a:solidFill>
                <a:highlight>
                  <a:srgbClr val="FFFFFF"/>
                </a:highlight>
                <a:latin typeface="Google Sans"/>
                <a:ea typeface="Google Sans"/>
                <a:cs typeface="Google Sans"/>
                <a:sym typeface="Google Sans"/>
              </a:rPr>
              <a:t>pattern</a:t>
            </a:r>
            <a:r>
              <a:rPr lang="zh-CN" sz="1200">
                <a:solidFill>
                  <a:srgbClr val="5F6368"/>
                </a:solidFill>
                <a:highlight>
                  <a:srgbClr val="FFFFFF"/>
                </a:highlight>
                <a:latin typeface="Google Sans"/>
                <a:ea typeface="Google Sans"/>
                <a:cs typeface="Google Sans"/>
                <a:sym typeface="Google Sans"/>
              </a:rPr>
              <a:t>, by providing Command functions (via Events and Navigation) and Query functions (via StateProviders)</a:t>
            </a:r>
            <a:endParaRPr sz="1200">
              <a:solidFill>
                <a:srgbClr val="5F6368"/>
              </a:solidFill>
              <a:highlight>
                <a:srgbClr val="FFFFFF"/>
              </a:highlight>
              <a:latin typeface="Google Sans"/>
              <a:ea typeface="Google Sans"/>
              <a:cs typeface="Google Sans"/>
              <a:sym typeface="Google Sans"/>
            </a:endParaRPr>
          </a:p>
          <a:p>
            <a:pPr indent="-304800" lvl="0" marL="457200" rtl="0" algn="l">
              <a:lnSpc>
                <a:spcPct val="115000"/>
              </a:lnSpc>
              <a:spcBef>
                <a:spcPts val="1000"/>
              </a:spcBef>
              <a:spcAft>
                <a:spcPts val="1000"/>
              </a:spcAft>
              <a:buClr>
                <a:srgbClr val="5F6368"/>
              </a:buClr>
              <a:buSzPts val="1200"/>
              <a:buFont typeface="Google Sans"/>
              <a:buChar char="●"/>
            </a:pPr>
            <a:r>
              <a:rPr lang="zh-CN" sz="1200">
                <a:highlight>
                  <a:srgbClr val="FFFFFF"/>
                </a:highlight>
                <a:latin typeface="Google Sans"/>
                <a:ea typeface="Google Sans"/>
                <a:cs typeface="Google Sans"/>
                <a:sym typeface="Google Sans"/>
              </a:rPr>
              <a:t>U</a:t>
            </a:r>
            <a:r>
              <a:rPr lang="zh-CN" sz="1200">
                <a:solidFill>
                  <a:srgbClr val="5F6368"/>
                </a:solidFill>
                <a:highlight>
                  <a:srgbClr val="FFFFFF"/>
                </a:highlight>
                <a:latin typeface="Google Sans"/>
                <a:ea typeface="Google Sans"/>
                <a:cs typeface="Google Sans"/>
                <a:sym typeface="Google Sans"/>
              </a:rPr>
              <a:t>ses Kotlin's </a:t>
            </a:r>
            <a:r>
              <a:rPr lang="zh-CN" sz="1200">
                <a:solidFill>
                  <a:schemeClr val="accent1"/>
                </a:solidFill>
                <a:highlight>
                  <a:srgbClr val="FFFFFF"/>
                </a:highlight>
                <a:latin typeface="Google Sans"/>
                <a:ea typeface="Google Sans"/>
                <a:cs typeface="Google Sans"/>
                <a:sym typeface="Google Sans"/>
              </a:rPr>
              <a:t>StateFlow</a:t>
            </a:r>
            <a:r>
              <a:rPr lang="zh-CN" sz="1200">
                <a:solidFill>
                  <a:srgbClr val="5F6368"/>
                </a:solidFill>
                <a:highlight>
                  <a:srgbClr val="FFFFFF"/>
                </a:highlight>
                <a:latin typeface="Google Sans"/>
                <a:ea typeface="Google Sans"/>
                <a:cs typeface="Google Sans"/>
                <a:sym typeface="Google Sans"/>
              </a:rPr>
              <a:t> to trigger UI layer recompositions</a:t>
            </a:r>
            <a:endParaRPr>
              <a:latin typeface="Google Sans"/>
              <a:ea typeface="Google Sans"/>
              <a:cs typeface="Google Sans"/>
              <a:sym typeface="Google Sans"/>
            </a:endParaRPr>
          </a:p>
        </p:txBody>
      </p:sp>
      <p:pic>
        <p:nvPicPr>
          <p:cNvPr id="331" name="Google Shape;331;p39"/>
          <p:cNvPicPr preferRelativeResize="0"/>
          <p:nvPr/>
        </p:nvPicPr>
        <p:blipFill>
          <a:blip r:embed="rId3">
            <a:alphaModFix/>
          </a:blip>
          <a:stretch>
            <a:fillRect/>
          </a:stretch>
        </p:blipFill>
        <p:spPr>
          <a:xfrm>
            <a:off x="4720750" y="445025"/>
            <a:ext cx="3765625" cy="4317374"/>
          </a:xfrm>
          <a:prstGeom prst="rect">
            <a:avLst/>
          </a:prstGeom>
          <a:noFill/>
          <a:ln>
            <a:noFill/>
          </a:ln>
        </p:spPr>
      </p:pic>
      <p:sp>
        <p:nvSpPr>
          <p:cNvPr id="332" name="Google Shape;332;p39"/>
          <p:cNvSpPr txBox="1"/>
          <p:nvPr/>
        </p:nvSpPr>
        <p:spPr>
          <a:xfrm>
            <a:off x="5477200" y="4420625"/>
            <a:ext cx="2571600" cy="300000"/>
          </a:xfrm>
          <a:prstGeom prst="rect">
            <a:avLst/>
          </a:prstGeom>
          <a:noFill/>
          <a:ln>
            <a:noFill/>
          </a:ln>
        </p:spPr>
        <p:txBody>
          <a:bodyPr anchorCtr="0" anchor="t" bIns="91425" lIns="91425" spcFirstLastPara="1" rIns="91425" wrap="square" tIns="91425">
            <a:spAutoFit/>
          </a:bodyPr>
          <a:lstStyle/>
          <a:p>
            <a:pPr indent="0" lvl="0" marL="0" marR="190500" rtl="0" algn="l">
              <a:lnSpc>
                <a:spcPct val="200000"/>
              </a:lnSpc>
              <a:spcBef>
                <a:spcPts val="3300"/>
              </a:spcBef>
              <a:spcAft>
                <a:spcPts val="3300"/>
              </a:spcAft>
              <a:buNone/>
            </a:pPr>
            <a:r>
              <a:rPr lang="zh-CN" sz="750">
                <a:solidFill>
                  <a:srgbClr val="5F6368"/>
                </a:solidFill>
                <a:highlight>
                  <a:schemeClr val="lt1"/>
                </a:highlight>
                <a:latin typeface="Helvetica Neue"/>
                <a:ea typeface="Helvetica Neue"/>
                <a:cs typeface="Helvetica Neue"/>
                <a:sym typeface="Helvetica Neue"/>
              </a:rPr>
              <a:t>https://github.com/dbaroncelli/D-KMP-sample</a:t>
            </a:r>
            <a:endParaRPr sz="1000">
              <a:solidFill>
                <a:srgbClr val="5F6368"/>
              </a:solidFill>
              <a:highlight>
                <a:schemeClr val="lt1"/>
              </a:highlight>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ph idx="1" type="body"/>
          </p:nvPr>
        </p:nvSpPr>
        <p:spPr>
          <a:xfrm>
            <a:off x="1668050" y="2269200"/>
            <a:ext cx="58080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latin typeface="Google Sans"/>
                <a:ea typeface="Google Sans"/>
                <a:cs typeface="Google Sans"/>
                <a:sym typeface="Google Sans"/>
              </a:rPr>
              <a:t>Sample</a:t>
            </a:r>
            <a:endParaRPr>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Gobang Multiplatform</a:t>
            </a:r>
            <a:endParaRPr>
              <a:latin typeface="Google Sans Medium"/>
              <a:ea typeface="Google Sans Medium"/>
              <a:cs typeface="Google Sans Medium"/>
              <a:sym typeface="Google Sans Medium"/>
            </a:endParaRPr>
          </a:p>
        </p:txBody>
      </p:sp>
      <p:sp>
        <p:nvSpPr>
          <p:cNvPr id="343" name="Google Shape;343;p41"/>
          <p:cNvSpPr txBox="1"/>
          <p:nvPr/>
        </p:nvSpPr>
        <p:spPr>
          <a:xfrm>
            <a:off x="2266450" y="3884400"/>
            <a:ext cx="3827700" cy="400200"/>
          </a:xfrm>
          <a:prstGeom prst="rect">
            <a:avLst/>
          </a:prstGeom>
          <a:noFill/>
          <a:ln>
            <a:noFill/>
          </a:ln>
        </p:spPr>
        <p:txBody>
          <a:bodyPr anchorCtr="0" anchor="t" bIns="91425" lIns="91425" spcFirstLastPara="1" rIns="91425" wrap="square" tIns="91425">
            <a:spAutoFit/>
          </a:bodyPr>
          <a:lstStyle/>
          <a:p>
            <a:pPr indent="0" lvl="0" marL="0" marR="190500" rtl="0" algn="l">
              <a:lnSpc>
                <a:spcPct val="200000"/>
              </a:lnSpc>
              <a:spcBef>
                <a:spcPts val="3300"/>
              </a:spcBef>
              <a:spcAft>
                <a:spcPts val="3300"/>
              </a:spcAft>
              <a:buNone/>
            </a:pPr>
            <a:r>
              <a:t/>
            </a:r>
            <a:endParaRPr>
              <a:latin typeface="Google Sans"/>
              <a:ea typeface="Google Sans"/>
              <a:cs typeface="Google Sans"/>
              <a:sym typeface="Google Sans"/>
            </a:endParaRPr>
          </a:p>
        </p:txBody>
      </p:sp>
      <p:pic>
        <p:nvPicPr>
          <p:cNvPr id="344" name="Google Shape;344;p41"/>
          <p:cNvPicPr preferRelativeResize="0"/>
          <p:nvPr/>
        </p:nvPicPr>
        <p:blipFill>
          <a:blip r:embed="rId3">
            <a:alphaModFix/>
          </a:blip>
          <a:stretch>
            <a:fillRect/>
          </a:stretch>
        </p:blipFill>
        <p:spPr>
          <a:xfrm>
            <a:off x="1722700" y="1017725"/>
            <a:ext cx="5481000" cy="3254350"/>
          </a:xfrm>
          <a:prstGeom prst="rect">
            <a:avLst/>
          </a:prstGeom>
          <a:noFill/>
          <a:ln>
            <a:noFill/>
          </a:ln>
        </p:spPr>
      </p:pic>
      <p:sp>
        <p:nvSpPr>
          <p:cNvPr id="345" name="Google Shape;345;p41"/>
          <p:cNvSpPr/>
          <p:nvPr/>
        </p:nvSpPr>
        <p:spPr>
          <a:xfrm>
            <a:off x="5493700" y="3873150"/>
            <a:ext cx="1688100" cy="40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txBox="1"/>
          <p:nvPr/>
        </p:nvSpPr>
        <p:spPr>
          <a:xfrm>
            <a:off x="4048555" y="3733868"/>
            <a:ext cx="2571600" cy="300000"/>
          </a:xfrm>
          <a:prstGeom prst="rect">
            <a:avLst/>
          </a:prstGeom>
          <a:noFill/>
          <a:ln>
            <a:noFill/>
          </a:ln>
        </p:spPr>
        <p:txBody>
          <a:bodyPr anchorCtr="0" anchor="t" bIns="91425" lIns="91425" spcFirstLastPara="1" rIns="91425" wrap="square" tIns="91425">
            <a:spAutoFit/>
          </a:bodyPr>
          <a:lstStyle/>
          <a:p>
            <a:pPr indent="0" lvl="0" marL="0" marR="190500" rtl="0" algn="l">
              <a:lnSpc>
                <a:spcPct val="200000"/>
              </a:lnSpc>
              <a:spcBef>
                <a:spcPts val="3300"/>
              </a:spcBef>
              <a:spcAft>
                <a:spcPts val="3300"/>
              </a:spcAft>
              <a:buNone/>
            </a:pPr>
            <a:r>
              <a:rPr lang="zh-CN" sz="750">
                <a:solidFill>
                  <a:srgbClr val="5F6368"/>
                </a:solidFill>
                <a:highlight>
                  <a:schemeClr val="lt1"/>
                </a:highlight>
                <a:latin typeface="Helvetica Neue"/>
                <a:ea typeface="Helvetica Neue"/>
                <a:cs typeface="Helvetica Neue"/>
                <a:sym typeface="Helvetica Neue"/>
              </a:rPr>
              <a:t>https://github.com/vitaviva/cmp-gobang</a:t>
            </a:r>
            <a:endParaRPr sz="1000">
              <a:solidFill>
                <a:srgbClr val="5F6368"/>
              </a:solidFill>
              <a:highlight>
                <a:schemeClr val="lt1"/>
              </a:highlight>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p:nvPr/>
        </p:nvSpPr>
        <p:spPr>
          <a:xfrm>
            <a:off x="7669438" y="2997038"/>
            <a:ext cx="336300" cy="41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8338028" y="2463250"/>
            <a:ext cx="526200" cy="4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latin typeface="Google Sans"/>
                <a:ea typeface="Google Sans"/>
                <a:cs typeface="Google Sans"/>
                <a:sym typeface="Google Sans"/>
              </a:rPr>
              <a:t>UI</a:t>
            </a:r>
            <a:endParaRPr/>
          </a:p>
        </p:txBody>
      </p:sp>
      <p:sp>
        <p:nvSpPr>
          <p:cNvPr id="353" name="Google Shape;353;p42"/>
          <p:cNvSpPr/>
          <p:nvPr/>
        </p:nvSpPr>
        <p:spPr>
          <a:xfrm>
            <a:off x="7409175" y="1931650"/>
            <a:ext cx="866700" cy="4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4945525" y="1850850"/>
            <a:ext cx="772500" cy="623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6821775" y="2463250"/>
            <a:ext cx="587400" cy="41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7645075" y="3026850"/>
            <a:ext cx="439200" cy="41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p:nvPr/>
        </p:nvSpPr>
        <p:spPr>
          <a:xfrm>
            <a:off x="6933400" y="2463250"/>
            <a:ext cx="336300" cy="4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5736725" y="2487600"/>
            <a:ext cx="587400" cy="4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5107850" y="3026850"/>
            <a:ext cx="439200" cy="41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p:nvPr/>
        </p:nvSpPr>
        <p:spPr>
          <a:xfrm>
            <a:off x="4377250" y="2487650"/>
            <a:ext cx="402900" cy="47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latin typeface="Google Sans"/>
                <a:ea typeface="Google Sans"/>
                <a:cs typeface="Google Sans"/>
                <a:sym typeface="Google Sans"/>
              </a:rPr>
              <a:t>UI</a:t>
            </a:r>
            <a:endParaRPr sz="800">
              <a:latin typeface="Google Sans"/>
              <a:ea typeface="Google Sans"/>
              <a:cs typeface="Google Sans"/>
              <a:sym typeface="Google Sans"/>
            </a:endParaRPr>
          </a:p>
        </p:txBody>
      </p:sp>
      <p:sp>
        <p:nvSpPr>
          <p:cNvPr id="361" name="Google Shape;361;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Design Goals</a:t>
            </a:r>
            <a:endParaRPr>
              <a:latin typeface="Google Sans Medium"/>
              <a:ea typeface="Google Sans Medium"/>
              <a:cs typeface="Google Sans Medium"/>
              <a:sym typeface="Google Sans Medium"/>
            </a:endParaRPr>
          </a:p>
        </p:txBody>
      </p:sp>
      <p:sp>
        <p:nvSpPr>
          <p:cNvPr id="362" name="Google Shape;362;p42"/>
          <p:cNvSpPr txBox="1"/>
          <p:nvPr/>
        </p:nvSpPr>
        <p:spPr>
          <a:xfrm>
            <a:off x="454075" y="1424850"/>
            <a:ext cx="3616800" cy="2482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5F6368"/>
              </a:buClr>
              <a:buSzPts val="1300"/>
              <a:buFont typeface="Google Sans"/>
              <a:buChar char="●"/>
            </a:pPr>
            <a:r>
              <a:rPr lang="zh-CN" sz="1300">
                <a:solidFill>
                  <a:srgbClr val="5F6368"/>
                </a:solidFill>
                <a:latin typeface="Google Sans"/>
                <a:ea typeface="Google Sans"/>
                <a:cs typeface="Google Sans"/>
                <a:sym typeface="Google Sans"/>
              </a:rPr>
              <a:t>Via </a:t>
            </a:r>
            <a:r>
              <a:rPr lang="zh-CN" sz="1300">
                <a:solidFill>
                  <a:schemeClr val="accent1"/>
                </a:solidFill>
                <a:latin typeface="Google Sans"/>
                <a:ea typeface="Google Sans"/>
                <a:cs typeface="Google Sans"/>
                <a:sym typeface="Google Sans"/>
              </a:rPr>
              <a:t>Compose Multiplatform</a:t>
            </a:r>
            <a:r>
              <a:rPr lang="zh-CN" sz="1300">
                <a:solidFill>
                  <a:srgbClr val="5F6368"/>
                </a:solidFill>
                <a:latin typeface="Google Sans"/>
                <a:ea typeface="Google Sans"/>
                <a:cs typeface="Google Sans"/>
                <a:sym typeface="Google Sans"/>
              </a:rPr>
              <a:t>, the Game run on Android and Desktop terminal terminal at the same time, and source code is shared as much as possible</a:t>
            </a:r>
            <a:endParaRPr sz="1300">
              <a:solidFill>
                <a:srgbClr val="5F6368"/>
              </a:solidFill>
              <a:latin typeface="Google Sans"/>
              <a:ea typeface="Google Sans"/>
              <a:cs typeface="Google Sans"/>
              <a:sym typeface="Google Sans"/>
            </a:endParaRPr>
          </a:p>
          <a:p>
            <a:pPr indent="-311150" lvl="0" marL="457200" rtl="0" algn="l">
              <a:lnSpc>
                <a:spcPct val="115000"/>
              </a:lnSpc>
              <a:spcBef>
                <a:spcPts val="1000"/>
              </a:spcBef>
              <a:spcAft>
                <a:spcPts val="0"/>
              </a:spcAft>
              <a:buClr>
                <a:srgbClr val="5F6368"/>
              </a:buClr>
              <a:buSzPts val="1300"/>
              <a:buFont typeface="Google Sans"/>
              <a:buChar char="●"/>
            </a:pPr>
            <a:r>
              <a:rPr lang="zh-CN" sz="1300">
                <a:solidFill>
                  <a:srgbClr val="5F6368"/>
                </a:solidFill>
                <a:latin typeface="Google Sans"/>
                <a:ea typeface="Google Sans"/>
                <a:cs typeface="Google Sans"/>
                <a:sym typeface="Google Sans"/>
              </a:rPr>
              <a:t>Share the logic &amp; data layer by </a:t>
            </a:r>
            <a:r>
              <a:rPr lang="zh-CN" sz="1300">
                <a:solidFill>
                  <a:schemeClr val="accent1"/>
                </a:solidFill>
                <a:latin typeface="Google Sans"/>
                <a:ea typeface="Google Sans"/>
                <a:cs typeface="Google Sans"/>
                <a:sym typeface="Google Sans"/>
              </a:rPr>
              <a:t>Kotlin Multiplatform libraries</a:t>
            </a:r>
            <a:endParaRPr sz="1300">
              <a:solidFill>
                <a:schemeClr val="accent1"/>
              </a:solidFill>
              <a:latin typeface="Google Sans"/>
              <a:ea typeface="Google Sans"/>
              <a:cs typeface="Google Sans"/>
              <a:sym typeface="Google Sans"/>
            </a:endParaRPr>
          </a:p>
          <a:p>
            <a:pPr indent="-311150" lvl="0" marL="457200" rtl="0" algn="l">
              <a:lnSpc>
                <a:spcPct val="115000"/>
              </a:lnSpc>
              <a:spcBef>
                <a:spcPts val="1000"/>
              </a:spcBef>
              <a:spcAft>
                <a:spcPts val="1000"/>
              </a:spcAft>
              <a:buClr>
                <a:srgbClr val="5F6368"/>
              </a:buClr>
              <a:buSzPts val="1300"/>
              <a:buFont typeface="Google Sans"/>
              <a:buChar char="●"/>
            </a:pPr>
            <a:r>
              <a:rPr lang="zh-CN" sz="1300">
                <a:solidFill>
                  <a:srgbClr val="5F6368"/>
                </a:solidFill>
                <a:latin typeface="Google Sans"/>
                <a:ea typeface="Google Sans"/>
                <a:cs typeface="Google Sans"/>
                <a:sym typeface="Google Sans"/>
              </a:rPr>
              <a:t>Implement separation of concerns of UI layer &amp; logic layer by using with  </a:t>
            </a:r>
            <a:r>
              <a:rPr lang="zh-CN" sz="1300">
                <a:solidFill>
                  <a:schemeClr val="accent1"/>
                </a:solidFill>
                <a:latin typeface="Google Sans"/>
                <a:ea typeface="Google Sans"/>
                <a:cs typeface="Google Sans"/>
                <a:sym typeface="Google Sans"/>
              </a:rPr>
              <a:t>unidirectional data flow pattern</a:t>
            </a:r>
            <a:endParaRPr>
              <a:solidFill>
                <a:schemeClr val="accent1"/>
              </a:solidFill>
              <a:latin typeface="Google Sans"/>
              <a:ea typeface="Google Sans"/>
              <a:cs typeface="Google Sans"/>
              <a:sym typeface="Google Sans"/>
            </a:endParaRPr>
          </a:p>
        </p:txBody>
      </p:sp>
      <p:sp>
        <p:nvSpPr>
          <p:cNvPr id="363" name="Google Shape;363;p42"/>
          <p:cNvSpPr/>
          <p:nvPr/>
        </p:nvSpPr>
        <p:spPr>
          <a:xfrm>
            <a:off x="5007802" y="1973299"/>
            <a:ext cx="634200" cy="3570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a:ea typeface="Google Sans"/>
                <a:cs typeface="Google Sans"/>
                <a:sym typeface="Google Sans"/>
              </a:rPr>
              <a:t>State</a:t>
            </a:r>
            <a:endParaRPr sz="800">
              <a:latin typeface="Google Sans"/>
              <a:ea typeface="Google Sans"/>
              <a:cs typeface="Google Sans"/>
              <a:sym typeface="Google Sans"/>
            </a:endParaRPr>
          </a:p>
        </p:txBody>
      </p:sp>
      <p:sp>
        <p:nvSpPr>
          <p:cNvPr id="364" name="Google Shape;364;p42"/>
          <p:cNvSpPr/>
          <p:nvPr/>
        </p:nvSpPr>
        <p:spPr>
          <a:xfrm>
            <a:off x="5157427" y="3053835"/>
            <a:ext cx="308718" cy="318006"/>
          </a:xfrm>
          <a:custGeom>
            <a:rect b="b" l="l" r="r" t="t"/>
            <a:pathLst>
              <a:path extrusionOk="0" h="21600" w="21600">
                <a:moveTo>
                  <a:pt x="10749" y="10800"/>
                </a:moveTo>
                <a:cubicBezTo>
                  <a:pt x="13773" y="10800"/>
                  <a:pt x="16136" y="8349"/>
                  <a:pt x="16136" y="5413"/>
                </a:cubicBezTo>
                <a:cubicBezTo>
                  <a:pt x="16136" y="2374"/>
                  <a:pt x="13697" y="0"/>
                  <a:pt x="10749" y="0"/>
                </a:cubicBezTo>
                <a:cubicBezTo>
                  <a:pt x="7827" y="0"/>
                  <a:pt x="5387" y="2451"/>
                  <a:pt x="5387" y="5413"/>
                </a:cubicBezTo>
                <a:cubicBezTo>
                  <a:pt x="5311" y="8349"/>
                  <a:pt x="7751" y="10800"/>
                  <a:pt x="10749" y="10800"/>
                </a:cubicBezTo>
                <a:close/>
                <a:moveTo>
                  <a:pt x="10749" y="13481"/>
                </a:moveTo>
                <a:cubicBezTo>
                  <a:pt x="7166" y="13481"/>
                  <a:pt x="0" y="15268"/>
                  <a:pt x="0" y="18843"/>
                </a:cubicBezTo>
                <a:lnTo>
                  <a:pt x="0" y="21600"/>
                </a:lnTo>
                <a:lnTo>
                  <a:pt x="21600" y="21600"/>
                </a:lnTo>
                <a:lnTo>
                  <a:pt x="21600" y="18843"/>
                </a:lnTo>
                <a:cubicBezTo>
                  <a:pt x="21524" y="15345"/>
                  <a:pt x="14332" y="13481"/>
                  <a:pt x="10749" y="13481"/>
                </a:cubicBezTo>
                <a:close/>
              </a:path>
            </a:pathLst>
          </a:cu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chemeClr val="accent4"/>
              </a:solidFill>
              <a:latin typeface="Google Sans"/>
              <a:ea typeface="Google Sans"/>
              <a:cs typeface="Google Sans"/>
              <a:sym typeface="Google Sans"/>
            </a:endParaRPr>
          </a:p>
        </p:txBody>
      </p:sp>
      <p:sp>
        <p:nvSpPr>
          <p:cNvPr id="365" name="Google Shape;365;p42"/>
          <p:cNvSpPr/>
          <p:nvPr/>
        </p:nvSpPr>
        <p:spPr>
          <a:xfrm>
            <a:off x="4446443" y="2501482"/>
            <a:ext cx="279288" cy="413424"/>
          </a:xfrm>
          <a:custGeom>
            <a:rect b="b" l="l" r="r" t="t"/>
            <a:pathLst>
              <a:path extrusionOk="0" h="21600" w="21600">
                <a:moveTo>
                  <a:pt x="16963" y="0"/>
                </a:moveTo>
                <a:lnTo>
                  <a:pt x="4637" y="0"/>
                </a:lnTo>
                <a:cubicBezTo>
                  <a:pt x="2054" y="0"/>
                  <a:pt x="0" y="1307"/>
                  <a:pt x="0" y="2950"/>
                </a:cubicBezTo>
                <a:lnTo>
                  <a:pt x="0" y="18650"/>
                </a:lnTo>
                <a:cubicBezTo>
                  <a:pt x="0" y="20275"/>
                  <a:pt x="2054" y="21600"/>
                  <a:pt x="4637" y="21600"/>
                </a:cubicBezTo>
                <a:lnTo>
                  <a:pt x="16963" y="21600"/>
                </a:lnTo>
                <a:cubicBezTo>
                  <a:pt x="19546" y="21600"/>
                  <a:pt x="21600" y="20275"/>
                  <a:pt x="21600" y="18650"/>
                </a:cubicBezTo>
                <a:lnTo>
                  <a:pt x="21600" y="2950"/>
                </a:lnTo>
                <a:cubicBezTo>
                  <a:pt x="21600" y="1307"/>
                  <a:pt x="19546" y="0"/>
                  <a:pt x="16963" y="0"/>
                </a:cubicBezTo>
                <a:close/>
                <a:moveTo>
                  <a:pt x="13911" y="19640"/>
                </a:moveTo>
                <a:lnTo>
                  <a:pt x="7689" y="19640"/>
                </a:lnTo>
                <a:lnTo>
                  <a:pt x="7689" y="18650"/>
                </a:lnTo>
                <a:lnTo>
                  <a:pt x="13911" y="18650"/>
                </a:lnTo>
                <a:lnTo>
                  <a:pt x="13911" y="19640"/>
                </a:lnTo>
                <a:close/>
                <a:moveTo>
                  <a:pt x="18959" y="16690"/>
                </a:moveTo>
                <a:lnTo>
                  <a:pt x="2729" y="16690"/>
                </a:lnTo>
                <a:lnTo>
                  <a:pt x="2729" y="2950"/>
                </a:lnTo>
                <a:lnTo>
                  <a:pt x="18959" y="2950"/>
                </a:lnTo>
                <a:lnTo>
                  <a:pt x="18959" y="16690"/>
                </a:lnTo>
                <a:close/>
              </a:path>
            </a:pathLst>
          </a:cu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6" name="Google Shape;366;p42"/>
          <p:cNvSpPr/>
          <p:nvPr/>
        </p:nvSpPr>
        <p:spPr>
          <a:xfrm>
            <a:off x="8370460" y="2514950"/>
            <a:ext cx="483300" cy="356994"/>
          </a:xfrm>
          <a:custGeom>
            <a:rect b="b" l="l" r="r" t="t"/>
            <a:pathLst>
              <a:path extrusionOk="0" h="21600" w="21600">
                <a:moveTo>
                  <a:pt x="19809" y="19071"/>
                </a:moveTo>
                <a:lnTo>
                  <a:pt x="19809" y="0"/>
                </a:lnTo>
                <a:lnTo>
                  <a:pt x="1791" y="0"/>
                </a:lnTo>
                <a:lnTo>
                  <a:pt x="1791" y="19071"/>
                </a:lnTo>
                <a:lnTo>
                  <a:pt x="0" y="19071"/>
                </a:lnTo>
                <a:lnTo>
                  <a:pt x="0" y="21600"/>
                </a:lnTo>
                <a:lnTo>
                  <a:pt x="21600" y="21600"/>
                </a:lnTo>
                <a:lnTo>
                  <a:pt x="21600" y="19071"/>
                </a:lnTo>
                <a:lnTo>
                  <a:pt x="19809" y="19071"/>
                </a:lnTo>
                <a:close/>
                <a:moveTo>
                  <a:pt x="12615" y="19071"/>
                </a:moveTo>
                <a:lnTo>
                  <a:pt x="8985" y="19071"/>
                </a:lnTo>
                <a:lnTo>
                  <a:pt x="8985" y="17817"/>
                </a:lnTo>
                <a:lnTo>
                  <a:pt x="12615" y="17817"/>
                </a:lnTo>
                <a:lnTo>
                  <a:pt x="12615" y="19071"/>
                </a:lnTo>
                <a:close/>
                <a:moveTo>
                  <a:pt x="18018" y="15221"/>
                </a:moveTo>
                <a:lnTo>
                  <a:pt x="3613" y="15221"/>
                </a:lnTo>
                <a:lnTo>
                  <a:pt x="3613" y="2529"/>
                </a:lnTo>
                <a:lnTo>
                  <a:pt x="18018" y="2529"/>
                </a:lnTo>
                <a:lnTo>
                  <a:pt x="18018" y="15221"/>
                </a:ln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67" name="Google Shape;367;p42"/>
          <p:cNvSpPr/>
          <p:nvPr/>
        </p:nvSpPr>
        <p:spPr>
          <a:xfrm>
            <a:off x="5718131" y="2558133"/>
            <a:ext cx="587412" cy="291924"/>
          </a:xfrm>
          <a:prstGeom prst="cloud">
            <a:avLst/>
          </a:prstGeom>
          <a:solidFill>
            <a:schemeClr val="l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latin typeface="Google Sans"/>
                <a:ea typeface="Google Sans"/>
                <a:cs typeface="Google Sans"/>
                <a:sym typeface="Google Sans"/>
              </a:rPr>
              <a:t>A</a:t>
            </a:r>
            <a:r>
              <a:rPr lang="zh-CN" sz="800">
                <a:latin typeface="Google Sans"/>
                <a:ea typeface="Google Sans"/>
                <a:cs typeface="Google Sans"/>
                <a:sym typeface="Google Sans"/>
              </a:rPr>
              <a:t>PI</a:t>
            </a:r>
            <a:endParaRPr sz="800">
              <a:latin typeface="Google Sans"/>
              <a:ea typeface="Google Sans"/>
              <a:cs typeface="Google Sans"/>
              <a:sym typeface="Google Sans"/>
            </a:endParaRPr>
          </a:p>
        </p:txBody>
      </p:sp>
      <p:sp>
        <p:nvSpPr>
          <p:cNvPr id="368" name="Google Shape;368;p42"/>
          <p:cNvSpPr/>
          <p:nvPr/>
        </p:nvSpPr>
        <p:spPr>
          <a:xfrm>
            <a:off x="6821774" y="2554874"/>
            <a:ext cx="634176" cy="291924"/>
          </a:xfrm>
          <a:prstGeom prst="cloud">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latin typeface="Google Sans"/>
                <a:ea typeface="Google Sans"/>
                <a:cs typeface="Google Sans"/>
                <a:sym typeface="Google Sans"/>
              </a:rPr>
              <a:t>API</a:t>
            </a:r>
            <a:endParaRPr sz="800">
              <a:latin typeface="Google Sans"/>
              <a:ea typeface="Google Sans"/>
              <a:cs typeface="Google Sans"/>
              <a:sym typeface="Google Sans"/>
            </a:endParaRPr>
          </a:p>
        </p:txBody>
      </p:sp>
      <p:sp>
        <p:nvSpPr>
          <p:cNvPr id="369" name="Google Shape;369;p42"/>
          <p:cNvSpPr/>
          <p:nvPr/>
        </p:nvSpPr>
        <p:spPr>
          <a:xfrm>
            <a:off x="7523695" y="1981265"/>
            <a:ext cx="634200" cy="357000"/>
          </a:xfrm>
          <a:prstGeom prst="roundRect">
            <a:avLst>
              <a:gd fmla="val 13377"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a:ea typeface="Google Sans"/>
                <a:cs typeface="Google Sans"/>
                <a:sym typeface="Google Sans"/>
              </a:rPr>
              <a:t>State</a:t>
            </a:r>
            <a:endParaRPr sz="800">
              <a:latin typeface="Google Sans"/>
              <a:ea typeface="Google Sans"/>
              <a:cs typeface="Google Sans"/>
              <a:sym typeface="Google Sans"/>
            </a:endParaRPr>
          </a:p>
        </p:txBody>
      </p:sp>
      <p:sp>
        <p:nvSpPr>
          <p:cNvPr id="370" name="Google Shape;370;p42"/>
          <p:cNvSpPr/>
          <p:nvPr/>
        </p:nvSpPr>
        <p:spPr>
          <a:xfrm>
            <a:off x="7724898" y="3078600"/>
            <a:ext cx="308718" cy="291924"/>
          </a:xfrm>
          <a:custGeom>
            <a:rect b="b" l="l" r="r" t="t"/>
            <a:pathLst>
              <a:path extrusionOk="0" h="21600" w="21600">
                <a:moveTo>
                  <a:pt x="10749" y="10800"/>
                </a:moveTo>
                <a:cubicBezTo>
                  <a:pt x="13773" y="10800"/>
                  <a:pt x="16136" y="8349"/>
                  <a:pt x="16136" y="5413"/>
                </a:cubicBezTo>
                <a:cubicBezTo>
                  <a:pt x="16136" y="2374"/>
                  <a:pt x="13697" y="0"/>
                  <a:pt x="10749" y="0"/>
                </a:cubicBezTo>
                <a:cubicBezTo>
                  <a:pt x="7827" y="0"/>
                  <a:pt x="5387" y="2451"/>
                  <a:pt x="5387" y="5413"/>
                </a:cubicBezTo>
                <a:cubicBezTo>
                  <a:pt x="5311" y="8349"/>
                  <a:pt x="7751" y="10800"/>
                  <a:pt x="10749" y="10800"/>
                </a:cubicBezTo>
                <a:close/>
                <a:moveTo>
                  <a:pt x="10749" y="13481"/>
                </a:moveTo>
                <a:cubicBezTo>
                  <a:pt x="7166" y="13481"/>
                  <a:pt x="0" y="15268"/>
                  <a:pt x="0" y="18843"/>
                </a:cubicBezTo>
                <a:lnTo>
                  <a:pt x="0" y="21600"/>
                </a:lnTo>
                <a:lnTo>
                  <a:pt x="21600" y="21600"/>
                </a:lnTo>
                <a:lnTo>
                  <a:pt x="21600" y="18843"/>
                </a:lnTo>
                <a:cubicBezTo>
                  <a:pt x="21524" y="15345"/>
                  <a:pt x="14332" y="13481"/>
                  <a:pt x="10749" y="1348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chemeClr val="accent4"/>
              </a:solidFill>
              <a:latin typeface="Google Sans"/>
              <a:ea typeface="Google Sans"/>
              <a:cs typeface="Google Sans"/>
              <a:sym typeface="Google Sans"/>
            </a:endParaRPr>
          </a:p>
        </p:txBody>
      </p:sp>
      <p:cxnSp>
        <p:nvCxnSpPr>
          <p:cNvPr id="371" name="Google Shape;371;p42"/>
          <p:cNvCxnSpPr>
            <a:stCxn id="354" idx="1"/>
            <a:endCxn id="360" idx="0"/>
          </p:cNvCxnSpPr>
          <p:nvPr/>
        </p:nvCxnSpPr>
        <p:spPr>
          <a:xfrm flipH="1">
            <a:off x="4578625" y="2162700"/>
            <a:ext cx="366900" cy="324900"/>
          </a:xfrm>
          <a:prstGeom prst="bentConnector2">
            <a:avLst/>
          </a:prstGeom>
          <a:noFill/>
          <a:ln cap="flat" cmpd="sng" w="19050">
            <a:solidFill>
              <a:srgbClr val="0CAD4D"/>
            </a:solidFill>
            <a:prstDash val="solid"/>
            <a:miter lim="8000"/>
            <a:headEnd len="sm" w="sm" type="none"/>
            <a:tailEnd len="med" w="med" type="triangle"/>
          </a:ln>
        </p:spPr>
      </p:cxnSp>
      <p:cxnSp>
        <p:nvCxnSpPr>
          <p:cNvPr id="372" name="Google Shape;372;p42"/>
          <p:cNvCxnSpPr>
            <a:stCxn id="360" idx="2"/>
            <a:endCxn id="359" idx="1"/>
          </p:cNvCxnSpPr>
          <p:nvPr/>
        </p:nvCxnSpPr>
        <p:spPr>
          <a:xfrm flipH="1" rot="-5400000">
            <a:off x="4708600" y="2834150"/>
            <a:ext cx="269400" cy="529200"/>
          </a:xfrm>
          <a:prstGeom prst="bentConnector2">
            <a:avLst/>
          </a:prstGeom>
          <a:noFill/>
          <a:ln cap="flat" cmpd="sng" w="19050">
            <a:solidFill>
              <a:srgbClr val="0CAD4D"/>
            </a:solidFill>
            <a:prstDash val="solid"/>
            <a:miter lim="8000"/>
            <a:headEnd len="sm" w="sm" type="none"/>
            <a:tailEnd len="med" w="med" type="triangle"/>
          </a:ln>
        </p:spPr>
      </p:cxnSp>
      <p:cxnSp>
        <p:nvCxnSpPr>
          <p:cNvPr id="373" name="Google Shape;373;p42"/>
          <p:cNvCxnSpPr>
            <a:stCxn id="359" idx="3"/>
            <a:endCxn id="358" idx="2"/>
          </p:cNvCxnSpPr>
          <p:nvPr/>
        </p:nvCxnSpPr>
        <p:spPr>
          <a:xfrm flipH="1" rot="10800000">
            <a:off x="5547050" y="2964150"/>
            <a:ext cx="483300" cy="269400"/>
          </a:xfrm>
          <a:prstGeom prst="bentConnector2">
            <a:avLst/>
          </a:prstGeom>
          <a:noFill/>
          <a:ln cap="flat" cmpd="sng" w="19050">
            <a:solidFill>
              <a:srgbClr val="0CAD4D"/>
            </a:solidFill>
            <a:prstDash val="solid"/>
            <a:miter lim="8000"/>
            <a:headEnd len="sm" w="sm" type="none"/>
            <a:tailEnd len="med" w="med" type="triangle"/>
          </a:ln>
        </p:spPr>
      </p:cxnSp>
      <p:cxnSp>
        <p:nvCxnSpPr>
          <p:cNvPr id="374" name="Google Shape;374;p42"/>
          <p:cNvCxnSpPr>
            <a:stCxn id="358" idx="0"/>
            <a:endCxn id="354" idx="3"/>
          </p:cNvCxnSpPr>
          <p:nvPr/>
        </p:nvCxnSpPr>
        <p:spPr>
          <a:xfrm flipH="1" rot="5400000">
            <a:off x="5711825" y="2169000"/>
            <a:ext cx="324900" cy="312300"/>
          </a:xfrm>
          <a:prstGeom prst="bentConnector2">
            <a:avLst/>
          </a:prstGeom>
          <a:noFill/>
          <a:ln cap="flat" cmpd="sng" w="19050">
            <a:solidFill>
              <a:srgbClr val="0CAD4D"/>
            </a:solidFill>
            <a:prstDash val="solid"/>
            <a:miter lim="8000"/>
            <a:headEnd len="sm" w="sm" type="none"/>
            <a:tailEnd len="med" w="med" type="triangle"/>
          </a:ln>
        </p:spPr>
      </p:cxnSp>
      <p:cxnSp>
        <p:nvCxnSpPr>
          <p:cNvPr id="375" name="Google Shape;375;p42"/>
          <p:cNvCxnSpPr>
            <a:stCxn id="353" idx="1"/>
            <a:endCxn id="357" idx="0"/>
          </p:cNvCxnSpPr>
          <p:nvPr/>
        </p:nvCxnSpPr>
        <p:spPr>
          <a:xfrm flipH="1">
            <a:off x="7101675" y="2169850"/>
            <a:ext cx="307500" cy="293400"/>
          </a:xfrm>
          <a:prstGeom prst="bentConnector2">
            <a:avLst/>
          </a:prstGeom>
          <a:noFill/>
          <a:ln cap="flat" cmpd="sng" w="19050">
            <a:solidFill>
              <a:schemeClr val="accent1"/>
            </a:solidFill>
            <a:prstDash val="solid"/>
            <a:miter lim="8000"/>
            <a:headEnd len="sm" w="sm" type="triangle"/>
            <a:tailEnd len="med" w="med" type="none"/>
          </a:ln>
        </p:spPr>
      </p:cxnSp>
      <p:cxnSp>
        <p:nvCxnSpPr>
          <p:cNvPr id="376" name="Google Shape;376;p42"/>
          <p:cNvCxnSpPr>
            <a:stCxn id="356" idx="3"/>
            <a:endCxn id="352" idx="2"/>
          </p:cNvCxnSpPr>
          <p:nvPr/>
        </p:nvCxnSpPr>
        <p:spPr>
          <a:xfrm flipH="1" rot="10800000">
            <a:off x="8084275" y="2939550"/>
            <a:ext cx="516900" cy="294000"/>
          </a:xfrm>
          <a:prstGeom prst="bentConnector2">
            <a:avLst/>
          </a:prstGeom>
          <a:noFill/>
          <a:ln cap="flat" cmpd="sng" w="19050">
            <a:solidFill>
              <a:schemeClr val="accent1"/>
            </a:solidFill>
            <a:prstDash val="solid"/>
            <a:miter lim="8000"/>
            <a:headEnd len="sm" w="sm" type="triangle"/>
            <a:tailEnd len="med" w="med" type="none"/>
          </a:ln>
        </p:spPr>
      </p:cxnSp>
      <p:cxnSp>
        <p:nvCxnSpPr>
          <p:cNvPr id="377" name="Google Shape;377;p42"/>
          <p:cNvCxnSpPr>
            <a:stCxn id="357" idx="2"/>
            <a:endCxn id="356" idx="1"/>
          </p:cNvCxnSpPr>
          <p:nvPr/>
        </p:nvCxnSpPr>
        <p:spPr>
          <a:xfrm flipH="1" rot="-5400000">
            <a:off x="7226350" y="2814850"/>
            <a:ext cx="294000" cy="543600"/>
          </a:xfrm>
          <a:prstGeom prst="bentConnector2">
            <a:avLst/>
          </a:prstGeom>
          <a:noFill/>
          <a:ln cap="flat" cmpd="sng" w="19050">
            <a:solidFill>
              <a:schemeClr val="accent1"/>
            </a:solidFill>
            <a:prstDash val="solid"/>
            <a:miter lim="8000"/>
            <a:headEnd len="sm" w="sm" type="triangle"/>
            <a:tailEnd len="med" w="med" type="none"/>
          </a:ln>
        </p:spPr>
      </p:cxnSp>
      <p:cxnSp>
        <p:nvCxnSpPr>
          <p:cNvPr id="378" name="Google Shape;378;p42"/>
          <p:cNvCxnSpPr>
            <a:stCxn id="352" idx="0"/>
            <a:endCxn id="353" idx="3"/>
          </p:cNvCxnSpPr>
          <p:nvPr/>
        </p:nvCxnSpPr>
        <p:spPr>
          <a:xfrm flipH="1" rot="5400000">
            <a:off x="8291828" y="2153950"/>
            <a:ext cx="293400" cy="325200"/>
          </a:xfrm>
          <a:prstGeom prst="bentConnector2">
            <a:avLst/>
          </a:prstGeom>
          <a:noFill/>
          <a:ln cap="flat" cmpd="sng" w="19050">
            <a:solidFill>
              <a:schemeClr val="accent1"/>
            </a:solidFill>
            <a:prstDash val="solid"/>
            <a:miter lim="8000"/>
            <a:headEnd len="sm" w="sm" type="triangle"/>
            <a:tailEnd len="med" w="med" type="none"/>
          </a:ln>
        </p:spPr>
      </p:cxnSp>
      <p:cxnSp>
        <p:nvCxnSpPr>
          <p:cNvPr id="379" name="Google Shape;379;p42"/>
          <p:cNvCxnSpPr/>
          <p:nvPr/>
        </p:nvCxnSpPr>
        <p:spPr>
          <a:xfrm>
            <a:off x="6325375" y="2617650"/>
            <a:ext cx="483300" cy="10200"/>
          </a:xfrm>
          <a:prstGeom prst="straightConnector1">
            <a:avLst/>
          </a:prstGeom>
          <a:noFill/>
          <a:ln cap="flat" cmpd="sng" w="19050">
            <a:solidFill>
              <a:srgbClr val="4285F4"/>
            </a:solidFill>
            <a:prstDash val="solid"/>
            <a:miter lim="400000"/>
            <a:headEnd len="med" w="med" type="triangle"/>
            <a:tailEnd len="med" w="med" type="none"/>
          </a:ln>
        </p:spPr>
      </p:cxnSp>
      <p:cxnSp>
        <p:nvCxnSpPr>
          <p:cNvPr id="380" name="Google Shape;380;p42"/>
          <p:cNvCxnSpPr/>
          <p:nvPr/>
        </p:nvCxnSpPr>
        <p:spPr>
          <a:xfrm>
            <a:off x="6325375" y="2770050"/>
            <a:ext cx="483300" cy="10200"/>
          </a:xfrm>
          <a:prstGeom prst="straightConnector1">
            <a:avLst/>
          </a:prstGeom>
          <a:noFill/>
          <a:ln cap="flat" cmpd="sng" w="19050">
            <a:solidFill>
              <a:schemeClr val="accent4"/>
            </a:solidFill>
            <a:prstDash val="solid"/>
            <a:miter lim="400000"/>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Project</a:t>
            </a:r>
            <a:r>
              <a:rPr lang="zh-CN">
                <a:latin typeface="Google Sans Medium"/>
                <a:ea typeface="Google Sans Medium"/>
                <a:cs typeface="Google Sans Medium"/>
                <a:sym typeface="Google Sans Medium"/>
              </a:rPr>
              <a:t> Structure</a:t>
            </a:r>
            <a:endParaRPr>
              <a:latin typeface="Google Sans Medium"/>
              <a:ea typeface="Google Sans Medium"/>
              <a:cs typeface="Google Sans Medium"/>
              <a:sym typeface="Google Sans Medium"/>
            </a:endParaRPr>
          </a:p>
        </p:txBody>
      </p:sp>
      <p:pic>
        <p:nvPicPr>
          <p:cNvPr id="386" name="Google Shape;386;p43"/>
          <p:cNvPicPr preferRelativeResize="0"/>
          <p:nvPr/>
        </p:nvPicPr>
        <p:blipFill>
          <a:blip r:embed="rId3">
            <a:alphaModFix/>
          </a:blip>
          <a:stretch>
            <a:fillRect/>
          </a:stretch>
        </p:blipFill>
        <p:spPr>
          <a:xfrm>
            <a:off x="6757368" y="0"/>
            <a:ext cx="2386632" cy="5143500"/>
          </a:xfrm>
          <a:prstGeom prst="rect">
            <a:avLst/>
          </a:prstGeom>
          <a:noFill/>
          <a:ln>
            <a:noFill/>
          </a:ln>
        </p:spPr>
      </p:pic>
      <p:sp>
        <p:nvSpPr>
          <p:cNvPr id="387" name="Google Shape;387;p43"/>
          <p:cNvSpPr txBox="1"/>
          <p:nvPr/>
        </p:nvSpPr>
        <p:spPr>
          <a:xfrm>
            <a:off x="0" y="0"/>
            <a:ext cx="67272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800">
                <a:solidFill>
                  <a:srgbClr val="A9B7C6"/>
                </a:solidFill>
                <a:highlight>
                  <a:srgbClr val="2B2B2B"/>
                </a:highlight>
                <a:latin typeface="Roboto Mono"/>
                <a:ea typeface="Roboto Mono"/>
                <a:cs typeface="Roboto Mono"/>
                <a:sym typeface="Roboto Mono"/>
              </a:rPr>
              <a:t>plugins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r>
              <a:rPr i="1" lang="zh-CN" sz="800">
                <a:solidFill>
                  <a:srgbClr val="FFC66D"/>
                </a:solidFill>
                <a:highlight>
                  <a:srgbClr val="2B2B2B"/>
                </a:highlight>
                <a:latin typeface="Roboto Mono"/>
                <a:ea typeface="Roboto Mono"/>
                <a:cs typeface="Roboto Mono"/>
                <a:sym typeface="Roboto Mono"/>
              </a:rPr>
              <a:t>kotlin</a:t>
            </a:r>
            <a:r>
              <a:rPr lang="zh-CN" sz="800">
                <a:solidFill>
                  <a:srgbClr val="A9B7C6"/>
                </a:solidFill>
                <a:highlight>
                  <a:srgbClr val="2B2B2B"/>
                </a:highlight>
                <a:latin typeface="Roboto Mono"/>
                <a:ea typeface="Roboto Mono"/>
                <a:cs typeface="Roboto Mono"/>
                <a:sym typeface="Roboto Mono"/>
              </a:rPr>
              <a:t>(</a:t>
            </a:r>
            <a:r>
              <a:rPr lang="zh-CN" sz="800">
                <a:solidFill>
                  <a:srgbClr val="6A8759"/>
                </a:solidFill>
                <a:highlight>
                  <a:srgbClr val="2B2B2B"/>
                </a:highlight>
                <a:latin typeface="Roboto Mono"/>
                <a:ea typeface="Roboto Mono"/>
                <a:cs typeface="Roboto Mono"/>
                <a:sym typeface="Roboto Mono"/>
              </a:rPr>
              <a:t>"multiplatform"</a:t>
            </a:r>
            <a:r>
              <a:rPr lang="zh-CN" sz="800">
                <a:solidFill>
                  <a:srgbClr val="A9B7C6"/>
                </a:solidFill>
                <a:highlight>
                  <a:srgbClr val="2B2B2B"/>
                </a:highlight>
                <a:latin typeface="Roboto Mono"/>
                <a:ea typeface="Roboto Mono"/>
                <a:cs typeface="Roboto Mono"/>
                <a:sym typeface="Roboto Mono"/>
              </a:rPr>
              <a:t>)</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A9B7C6"/>
                </a:solidFill>
                <a:highlight>
                  <a:srgbClr val="2B2B2B"/>
                </a:highlight>
                <a:latin typeface="Roboto Mono"/>
                <a:ea typeface="Roboto Mono"/>
                <a:cs typeface="Roboto Mono"/>
                <a:sym typeface="Roboto Mono"/>
              </a:rPr>
              <a:t>   id(</a:t>
            </a:r>
            <a:r>
              <a:rPr lang="zh-CN" sz="800">
                <a:solidFill>
                  <a:srgbClr val="6A8759"/>
                </a:solidFill>
                <a:highlight>
                  <a:srgbClr val="2B2B2B"/>
                </a:highlight>
                <a:latin typeface="Roboto Mono"/>
                <a:ea typeface="Roboto Mono"/>
                <a:cs typeface="Roboto Mono"/>
                <a:sym typeface="Roboto Mono"/>
              </a:rPr>
              <a:t>"org.jetbrains.compose"</a:t>
            </a:r>
            <a:r>
              <a:rPr lang="zh-CN" sz="800">
                <a:solidFill>
                  <a:srgbClr val="A9B7C6"/>
                </a:solidFill>
                <a:highlight>
                  <a:srgbClr val="2B2B2B"/>
                </a:highlight>
                <a:latin typeface="Roboto Mono"/>
                <a:ea typeface="Roboto Mono"/>
                <a:cs typeface="Roboto Mono"/>
                <a:sym typeface="Roboto Mono"/>
              </a:rPr>
              <a:t>)</a:t>
            </a:r>
            <a:endParaRPr sz="800">
              <a:solidFill>
                <a:srgbClr val="808080"/>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808080"/>
                </a:solidFill>
                <a:highlight>
                  <a:srgbClr val="2B2B2B"/>
                </a:highlight>
                <a:latin typeface="Roboto Mono"/>
                <a:ea typeface="Roboto Mono"/>
                <a:cs typeface="Roboto Mono"/>
                <a:sym typeface="Roboto Mono"/>
              </a:rPr>
              <a:t>   </a:t>
            </a:r>
            <a:r>
              <a:rPr lang="zh-CN" sz="800">
                <a:solidFill>
                  <a:srgbClr val="A9B7C6"/>
                </a:solidFill>
                <a:highlight>
                  <a:srgbClr val="2B2B2B"/>
                </a:highlight>
                <a:latin typeface="Roboto Mono"/>
                <a:ea typeface="Roboto Mono"/>
                <a:cs typeface="Roboto Mono"/>
                <a:sym typeface="Roboto Mono"/>
              </a:rPr>
              <a:t>id(</a:t>
            </a:r>
            <a:r>
              <a:rPr lang="zh-CN" sz="800">
                <a:solidFill>
                  <a:srgbClr val="6A8759"/>
                </a:solidFill>
                <a:highlight>
                  <a:srgbClr val="2B2B2B"/>
                </a:highlight>
                <a:latin typeface="Roboto Mono"/>
                <a:ea typeface="Roboto Mono"/>
                <a:cs typeface="Roboto Mono"/>
                <a:sym typeface="Roboto Mono"/>
              </a:rPr>
              <a:t>"com.android.library"</a:t>
            </a:r>
            <a:r>
              <a:rPr lang="zh-CN" sz="800">
                <a:solidFill>
                  <a:srgbClr val="A9B7C6"/>
                </a:solidFill>
                <a:highlight>
                  <a:srgbClr val="2B2B2B"/>
                </a:highlight>
                <a:latin typeface="Roboto Mono"/>
                <a:ea typeface="Roboto Mono"/>
                <a:cs typeface="Roboto Mono"/>
                <a:sym typeface="Roboto Mono"/>
              </a:rPr>
              <a:t>)</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i="1" lang="zh-CN" sz="800">
                <a:solidFill>
                  <a:srgbClr val="FFC66D"/>
                </a:solidFill>
                <a:highlight>
                  <a:srgbClr val="2B2B2B"/>
                </a:highlight>
                <a:latin typeface="Roboto Mono"/>
                <a:ea typeface="Roboto Mono"/>
                <a:cs typeface="Roboto Mono"/>
                <a:sym typeface="Roboto Mono"/>
              </a:rPr>
              <a:t>kotlin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r>
              <a:rPr lang="zh-CN" sz="800">
                <a:solidFill>
                  <a:srgbClr val="A9B7C6"/>
                </a:solidFill>
                <a:highlight>
                  <a:srgbClr val="2B2B2B"/>
                </a:highlight>
                <a:latin typeface="Roboto Mono"/>
                <a:ea typeface="Roboto Mono"/>
                <a:cs typeface="Roboto Mono"/>
                <a:sym typeface="Roboto Mono"/>
              </a:rPr>
              <a:t>android()</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A9B7C6"/>
                </a:solidFill>
                <a:highlight>
                  <a:srgbClr val="2B2B2B"/>
                </a:highlight>
                <a:latin typeface="Roboto Mono"/>
                <a:ea typeface="Roboto Mono"/>
                <a:cs typeface="Roboto Mono"/>
                <a:sym typeface="Roboto Mono"/>
              </a:rPr>
              <a:t>   jvm(</a:t>
            </a:r>
            <a:r>
              <a:rPr lang="zh-CN" sz="800">
                <a:solidFill>
                  <a:srgbClr val="6A8759"/>
                </a:solidFill>
                <a:highlight>
                  <a:srgbClr val="2B2B2B"/>
                </a:highlight>
                <a:latin typeface="Roboto Mono"/>
                <a:ea typeface="Roboto Mono"/>
                <a:cs typeface="Roboto Mono"/>
                <a:sym typeface="Roboto Mono"/>
              </a:rPr>
              <a:t>"desktop"</a:t>
            </a:r>
            <a:r>
              <a:rPr lang="zh-CN" sz="800">
                <a:solidFill>
                  <a:srgbClr val="A9B7C6"/>
                </a:solidFill>
                <a:highlight>
                  <a:srgbClr val="2B2B2B"/>
                </a:highlight>
                <a:latin typeface="Roboto Mono"/>
                <a:ea typeface="Roboto Mono"/>
                <a:cs typeface="Roboto Mono"/>
                <a:sym typeface="Roboto Mono"/>
              </a:rPr>
              <a:t>) </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r>
              <a:rPr i="1" lang="zh-CN" sz="800">
                <a:solidFill>
                  <a:srgbClr val="FFC66D"/>
                </a:solidFill>
                <a:highlight>
                  <a:srgbClr val="2B2B2B"/>
                </a:highlight>
                <a:latin typeface="Roboto Mono"/>
                <a:ea typeface="Roboto Mono"/>
                <a:cs typeface="Roboto Mono"/>
                <a:sym typeface="Roboto Mono"/>
              </a:rPr>
              <a:t>sourceSets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800">
              <a:solidFill>
                <a:srgbClr val="6A875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6A8759"/>
                </a:solidFill>
                <a:highlight>
                  <a:srgbClr val="2B2B2B"/>
                </a:highlight>
                <a:latin typeface="Roboto Mono"/>
                <a:ea typeface="Roboto Mono"/>
                <a:cs typeface="Roboto Mono"/>
                <a:sym typeface="Roboto Mono"/>
              </a:rPr>
              <a:t>       </a:t>
            </a:r>
            <a:r>
              <a:rPr lang="zh-CN" sz="800">
                <a:solidFill>
                  <a:srgbClr val="CC7832"/>
                </a:solidFill>
                <a:highlight>
                  <a:srgbClr val="2B2B2B"/>
                </a:highlight>
                <a:latin typeface="Roboto Mono"/>
                <a:ea typeface="Roboto Mono"/>
                <a:cs typeface="Roboto Mono"/>
                <a:sym typeface="Roboto Mono"/>
              </a:rPr>
              <a:t>val </a:t>
            </a:r>
            <a:r>
              <a:rPr lang="zh-CN" sz="800">
                <a:solidFill>
                  <a:srgbClr val="A9B7C6"/>
                </a:solidFill>
                <a:highlight>
                  <a:srgbClr val="2B2B2B"/>
                </a:highlight>
                <a:latin typeface="Roboto Mono"/>
                <a:ea typeface="Roboto Mono"/>
                <a:cs typeface="Roboto Mono"/>
                <a:sym typeface="Roboto Mono"/>
              </a:rPr>
              <a:t>commonMain </a:t>
            </a:r>
            <a:r>
              <a:rPr lang="zh-CN" sz="800">
                <a:solidFill>
                  <a:srgbClr val="CC7832"/>
                </a:solidFill>
                <a:highlight>
                  <a:srgbClr val="2B2B2B"/>
                </a:highlight>
                <a:latin typeface="Roboto Mono"/>
                <a:ea typeface="Roboto Mono"/>
                <a:cs typeface="Roboto Mono"/>
                <a:sym typeface="Roboto Mono"/>
              </a:rPr>
              <a:t>by </a:t>
            </a:r>
            <a:r>
              <a:rPr i="1" lang="zh-CN" sz="800">
                <a:solidFill>
                  <a:srgbClr val="FFC66D"/>
                </a:solidFill>
                <a:highlight>
                  <a:srgbClr val="2B2B2B"/>
                </a:highlight>
                <a:latin typeface="Roboto Mono"/>
                <a:ea typeface="Roboto Mono"/>
                <a:cs typeface="Roboto Mono"/>
                <a:sym typeface="Roboto Mono"/>
              </a:rPr>
              <a:t>getting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r>
              <a:rPr lang="zh-CN" sz="800">
                <a:solidFill>
                  <a:srgbClr val="A9B7C6"/>
                </a:solidFill>
                <a:highlight>
                  <a:srgbClr val="2B2B2B"/>
                </a:highlight>
                <a:latin typeface="Roboto Mono"/>
                <a:ea typeface="Roboto Mono"/>
                <a:cs typeface="Roboto Mono"/>
                <a:sym typeface="Roboto Mono"/>
              </a:rPr>
              <a:t>dependencies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457200" lvl="0" marL="457200" rtl="0" algn="l">
              <a:spcBef>
                <a:spcPts val="0"/>
              </a:spcBef>
              <a:spcAft>
                <a:spcPts val="0"/>
              </a:spcAft>
              <a:buNone/>
            </a:pPr>
            <a:r>
              <a:rPr lang="zh-CN" sz="800">
                <a:solidFill>
                  <a:srgbClr val="808080"/>
                </a:solidFill>
                <a:highlight>
                  <a:srgbClr val="2B2B2B"/>
                </a:highlight>
                <a:latin typeface="Roboto Mono"/>
                <a:ea typeface="Roboto Mono"/>
                <a:cs typeface="Roboto Mono"/>
                <a:sym typeface="Roboto Mono"/>
              </a:rPr>
              <a:t>//Compose</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r>
              <a:rPr lang="zh-CN" sz="800">
                <a:solidFill>
                  <a:srgbClr val="A9B7C6"/>
                </a:solidFill>
                <a:highlight>
                  <a:srgbClr val="2B2B2B"/>
                </a:highlight>
                <a:latin typeface="Roboto Mono"/>
                <a:ea typeface="Roboto Mono"/>
                <a:cs typeface="Roboto Mono"/>
                <a:sym typeface="Roboto Mono"/>
              </a:rPr>
              <a:t>api(</a:t>
            </a:r>
            <a:r>
              <a:rPr lang="zh-CN" sz="800">
                <a:solidFill>
                  <a:srgbClr val="6A8759"/>
                </a:solidFill>
                <a:highlight>
                  <a:srgbClr val="2B2B2B"/>
                </a:highlight>
                <a:latin typeface="Roboto Mono"/>
                <a:ea typeface="Roboto Mono"/>
                <a:cs typeface="Roboto Mono"/>
                <a:sym typeface="Roboto Mono"/>
              </a:rPr>
              <a:t>"org.jetbrains.compose.runtime:runtime:</a:t>
            </a:r>
            <a:r>
              <a:rPr lang="zh-CN" sz="800">
                <a:solidFill>
                  <a:srgbClr val="CC7832"/>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composeVersion</a:t>
            </a:r>
            <a:r>
              <a:rPr lang="zh-CN" sz="800">
                <a:solidFill>
                  <a:srgbClr val="6A8759"/>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A9B7C6"/>
                </a:solidFill>
                <a:highlight>
                  <a:srgbClr val="2B2B2B"/>
                </a:highlight>
                <a:latin typeface="Roboto Mono"/>
                <a:ea typeface="Roboto Mono"/>
                <a:cs typeface="Roboto Mono"/>
                <a:sym typeface="Roboto Mono"/>
              </a:rPr>
              <a:t>               api(</a:t>
            </a:r>
            <a:r>
              <a:rPr lang="zh-CN" sz="800">
                <a:solidFill>
                  <a:srgbClr val="6A8759"/>
                </a:solidFill>
                <a:highlight>
                  <a:srgbClr val="2B2B2B"/>
                </a:highlight>
                <a:latin typeface="Roboto Mono"/>
                <a:ea typeface="Roboto Mono"/>
                <a:cs typeface="Roboto Mono"/>
                <a:sym typeface="Roboto Mono"/>
              </a:rPr>
              <a:t>"org.jetbrains.compose.foundation:foundation:</a:t>
            </a:r>
            <a:r>
              <a:rPr lang="zh-CN" sz="800">
                <a:solidFill>
                  <a:srgbClr val="CC7832"/>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composeVersion</a:t>
            </a:r>
            <a:r>
              <a:rPr lang="zh-CN" sz="800">
                <a:solidFill>
                  <a:srgbClr val="6A8759"/>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A9B7C6"/>
                </a:solidFill>
                <a:highlight>
                  <a:srgbClr val="2B2B2B"/>
                </a:highlight>
                <a:latin typeface="Roboto Mono"/>
                <a:ea typeface="Roboto Mono"/>
                <a:cs typeface="Roboto Mono"/>
                <a:sym typeface="Roboto Mono"/>
              </a:rPr>
              <a:t>               api(</a:t>
            </a:r>
            <a:r>
              <a:rPr lang="zh-CN" sz="800">
                <a:solidFill>
                  <a:srgbClr val="6A8759"/>
                </a:solidFill>
                <a:highlight>
                  <a:srgbClr val="2B2B2B"/>
                </a:highlight>
                <a:latin typeface="Roboto Mono"/>
                <a:ea typeface="Roboto Mono"/>
                <a:cs typeface="Roboto Mono"/>
                <a:sym typeface="Roboto Mono"/>
              </a:rPr>
              <a:t>"org.jetbrains.compose.ui:ui:</a:t>
            </a:r>
            <a:r>
              <a:rPr lang="zh-CN" sz="800">
                <a:solidFill>
                  <a:srgbClr val="CC7832"/>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composeVersion</a:t>
            </a:r>
            <a:r>
              <a:rPr lang="zh-CN" sz="800">
                <a:solidFill>
                  <a:srgbClr val="6A8759"/>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A9B7C6"/>
                </a:solidFill>
                <a:highlight>
                  <a:srgbClr val="2B2B2B"/>
                </a:highlight>
                <a:latin typeface="Roboto Mono"/>
                <a:ea typeface="Roboto Mono"/>
                <a:cs typeface="Roboto Mono"/>
                <a:sym typeface="Roboto Mono"/>
              </a:rPr>
              <a:t>               </a:t>
            </a:r>
            <a:r>
              <a:rPr lang="zh-CN" sz="800">
                <a:solidFill>
                  <a:srgbClr val="808080"/>
                </a:solidFill>
                <a:highlight>
                  <a:srgbClr val="2B2B2B"/>
                </a:highlight>
                <a:latin typeface="Roboto Mono"/>
                <a:ea typeface="Roboto Mono"/>
                <a:cs typeface="Roboto Mono"/>
                <a:sym typeface="Roboto Mono"/>
              </a:rPr>
              <a:t>//RSocket &amp; Ktor</a:t>
            </a:r>
            <a:endParaRPr sz="800">
              <a:solidFill>
                <a:srgbClr val="808080"/>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808080"/>
                </a:solidFill>
                <a:highlight>
                  <a:srgbClr val="2B2B2B"/>
                </a:highlight>
                <a:latin typeface="Roboto Mono"/>
                <a:ea typeface="Roboto Mono"/>
                <a:cs typeface="Roboto Mono"/>
                <a:sym typeface="Roboto Mono"/>
              </a:rPr>
              <a:t>               </a:t>
            </a:r>
            <a:r>
              <a:rPr lang="zh-CN" sz="800">
                <a:solidFill>
                  <a:srgbClr val="A9B7C6"/>
                </a:solidFill>
                <a:highlight>
                  <a:srgbClr val="2B2B2B"/>
                </a:highlight>
                <a:latin typeface="Roboto Mono"/>
                <a:ea typeface="Roboto Mono"/>
                <a:cs typeface="Roboto Mono"/>
                <a:sym typeface="Roboto Mono"/>
              </a:rPr>
              <a:t>implementation(</a:t>
            </a:r>
            <a:r>
              <a:rPr lang="zh-CN" sz="800">
                <a:solidFill>
                  <a:srgbClr val="6A8759"/>
                </a:solidFill>
                <a:highlight>
                  <a:srgbClr val="2B2B2B"/>
                </a:highlight>
                <a:latin typeface="Roboto Mono"/>
                <a:ea typeface="Roboto Mono"/>
                <a:cs typeface="Roboto Mono"/>
                <a:sym typeface="Roboto Mono"/>
              </a:rPr>
              <a:t>"io.rsocket.kotlin:rsocket-core:</a:t>
            </a:r>
            <a:r>
              <a:rPr lang="zh-CN" sz="800">
                <a:solidFill>
                  <a:srgbClr val="CC7832"/>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rSocketVersion</a:t>
            </a:r>
            <a:r>
              <a:rPr lang="zh-CN" sz="800">
                <a:solidFill>
                  <a:srgbClr val="6A8759"/>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808080"/>
                </a:solidFill>
                <a:highlight>
                  <a:srgbClr val="2B2B2B"/>
                </a:highlight>
                <a:latin typeface="Roboto Mono"/>
                <a:ea typeface="Roboto Mono"/>
                <a:cs typeface="Roboto Mono"/>
                <a:sym typeface="Roboto Mono"/>
              </a:rPr>
              <a:t>               //MVIKotlin</a:t>
            </a:r>
            <a:endParaRPr sz="800">
              <a:solidFill>
                <a:srgbClr val="808080"/>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808080"/>
                </a:solidFill>
                <a:highlight>
                  <a:srgbClr val="2B2B2B"/>
                </a:highlight>
                <a:latin typeface="Roboto Mono"/>
                <a:ea typeface="Roboto Mono"/>
                <a:cs typeface="Roboto Mono"/>
                <a:sym typeface="Roboto Mono"/>
              </a:rPr>
              <a:t>               </a:t>
            </a:r>
            <a:r>
              <a:rPr lang="zh-CN" sz="800">
                <a:solidFill>
                  <a:srgbClr val="A9B7C6"/>
                </a:solidFill>
                <a:highlight>
                  <a:srgbClr val="2B2B2B"/>
                </a:highlight>
                <a:latin typeface="Roboto Mono"/>
                <a:ea typeface="Roboto Mono"/>
                <a:cs typeface="Roboto Mono"/>
                <a:sym typeface="Roboto Mono"/>
              </a:rPr>
              <a:t>implementation(</a:t>
            </a:r>
            <a:r>
              <a:rPr lang="zh-CN" sz="800">
                <a:solidFill>
                  <a:srgbClr val="6A8759"/>
                </a:solidFill>
                <a:highlight>
                  <a:srgbClr val="2B2B2B"/>
                </a:highlight>
                <a:latin typeface="Roboto Mono"/>
                <a:ea typeface="Roboto Mono"/>
                <a:cs typeface="Roboto Mono"/>
                <a:sym typeface="Roboto Mono"/>
              </a:rPr>
              <a:t>"com.arkivanov.mvikotlin:mvikotlin:</a:t>
            </a:r>
            <a:r>
              <a:rPr lang="zh-CN" sz="800">
                <a:solidFill>
                  <a:srgbClr val="CC7832"/>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mviKotlinVersion</a:t>
            </a:r>
            <a:r>
              <a:rPr lang="zh-CN" sz="800">
                <a:solidFill>
                  <a:srgbClr val="6A8759"/>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A9B7C6"/>
                </a:solidFill>
                <a:highlight>
                  <a:srgbClr val="2B2B2B"/>
                </a:highlight>
                <a:latin typeface="Roboto Mono"/>
                <a:ea typeface="Roboto Mono"/>
                <a:cs typeface="Roboto Mono"/>
                <a:sym typeface="Roboto Mono"/>
              </a:rPr>
              <a:t>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r>
              <a:rPr lang="zh-CN" sz="800">
                <a:solidFill>
                  <a:srgbClr val="CC7832"/>
                </a:solidFill>
                <a:highlight>
                  <a:srgbClr val="2B2B2B"/>
                </a:highlight>
                <a:latin typeface="Roboto Mono"/>
                <a:ea typeface="Roboto Mono"/>
                <a:cs typeface="Roboto Mono"/>
                <a:sym typeface="Roboto Mono"/>
              </a:rPr>
              <a:t>val </a:t>
            </a:r>
            <a:r>
              <a:rPr lang="zh-CN" sz="800">
                <a:solidFill>
                  <a:srgbClr val="A9B7C6"/>
                </a:solidFill>
                <a:highlight>
                  <a:srgbClr val="2B2B2B"/>
                </a:highlight>
                <a:latin typeface="Roboto Mono"/>
                <a:ea typeface="Roboto Mono"/>
                <a:cs typeface="Roboto Mono"/>
                <a:sym typeface="Roboto Mono"/>
              </a:rPr>
              <a:t>androidMain </a:t>
            </a:r>
            <a:r>
              <a:rPr lang="zh-CN" sz="800">
                <a:solidFill>
                  <a:srgbClr val="CC7832"/>
                </a:solidFill>
                <a:highlight>
                  <a:srgbClr val="2B2B2B"/>
                </a:highlight>
                <a:latin typeface="Roboto Mono"/>
                <a:ea typeface="Roboto Mono"/>
                <a:cs typeface="Roboto Mono"/>
                <a:sym typeface="Roboto Mono"/>
              </a:rPr>
              <a:t>by </a:t>
            </a:r>
            <a:r>
              <a:rPr i="1" lang="zh-CN" sz="800">
                <a:solidFill>
                  <a:srgbClr val="FFC66D"/>
                </a:solidFill>
                <a:highlight>
                  <a:srgbClr val="2B2B2B"/>
                </a:highlight>
                <a:latin typeface="Roboto Mono"/>
                <a:ea typeface="Roboto Mono"/>
                <a:cs typeface="Roboto Mono"/>
                <a:sym typeface="Roboto Mono"/>
              </a:rPr>
              <a:t>getting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r>
              <a:rPr lang="zh-CN" sz="800">
                <a:solidFill>
                  <a:srgbClr val="A9B7C6"/>
                </a:solidFill>
                <a:highlight>
                  <a:srgbClr val="2B2B2B"/>
                </a:highlight>
                <a:latin typeface="Roboto Mono"/>
                <a:ea typeface="Roboto Mono"/>
                <a:cs typeface="Roboto Mono"/>
                <a:sym typeface="Roboto Mono"/>
              </a:rPr>
              <a:t>dependencies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r>
              <a:rPr lang="zh-CN" sz="800">
                <a:solidFill>
                  <a:srgbClr val="A9B7C6"/>
                </a:solidFill>
                <a:highlight>
                  <a:srgbClr val="2B2B2B"/>
                </a:highlight>
                <a:latin typeface="Roboto Mono"/>
                <a:ea typeface="Roboto Mono"/>
                <a:cs typeface="Roboto Mono"/>
                <a:sym typeface="Roboto Mono"/>
              </a:rPr>
              <a:t>api(</a:t>
            </a:r>
            <a:r>
              <a:rPr lang="zh-CN" sz="800">
                <a:solidFill>
                  <a:srgbClr val="6A8759"/>
                </a:solidFill>
                <a:highlight>
                  <a:srgbClr val="2B2B2B"/>
                </a:highlight>
                <a:latin typeface="Roboto Mono"/>
                <a:ea typeface="Roboto Mono"/>
                <a:cs typeface="Roboto Mono"/>
                <a:sym typeface="Roboto Mono"/>
              </a:rPr>
              <a:t>"androidx.appcompat:appcompat:1.3.0"</a:t>
            </a:r>
            <a:r>
              <a:rPr lang="zh-CN" sz="800">
                <a:solidFill>
                  <a:srgbClr val="A9B7C6"/>
                </a:solidFill>
                <a:highlight>
                  <a:srgbClr val="2B2B2B"/>
                </a:highlight>
                <a:latin typeface="Roboto Mono"/>
                <a:ea typeface="Roboto Mono"/>
                <a:cs typeface="Roboto Mono"/>
                <a:sym typeface="Roboto Mono"/>
              </a:rPr>
              <a:t>)</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A9B7C6"/>
                </a:solidFill>
                <a:highlight>
                  <a:srgbClr val="2B2B2B"/>
                </a:highlight>
                <a:latin typeface="Roboto Mono"/>
                <a:ea typeface="Roboto Mono"/>
                <a:cs typeface="Roboto Mono"/>
                <a:sym typeface="Roboto Mono"/>
              </a:rPr>
              <a:t>               api(</a:t>
            </a:r>
            <a:r>
              <a:rPr lang="zh-CN" sz="800">
                <a:solidFill>
                  <a:srgbClr val="6A8759"/>
                </a:solidFill>
                <a:highlight>
                  <a:srgbClr val="2B2B2B"/>
                </a:highlight>
                <a:latin typeface="Roboto Mono"/>
                <a:ea typeface="Roboto Mono"/>
                <a:cs typeface="Roboto Mono"/>
                <a:sym typeface="Roboto Mono"/>
              </a:rPr>
              <a:t>"androidx.core:core-ktx:1.3.1"</a:t>
            </a:r>
            <a:r>
              <a:rPr lang="zh-CN" sz="800">
                <a:solidFill>
                  <a:srgbClr val="A9B7C6"/>
                </a:solidFill>
                <a:highlight>
                  <a:srgbClr val="2B2B2B"/>
                </a:highlight>
                <a:latin typeface="Roboto Mono"/>
                <a:ea typeface="Roboto Mono"/>
                <a:cs typeface="Roboto Mono"/>
                <a:sym typeface="Roboto Mono"/>
              </a:rPr>
              <a:t>)</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808080"/>
                </a:solidFill>
                <a:highlight>
                  <a:srgbClr val="2B2B2B"/>
                </a:highlight>
                <a:latin typeface="Roboto Mono"/>
                <a:ea typeface="Roboto Mono"/>
                <a:cs typeface="Roboto Mono"/>
                <a:sym typeface="Roboto Mono"/>
              </a:rPr>
              <a:t>               </a:t>
            </a:r>
            <a:r>
              <a:rPr lang="zh-CN" sz="800">
                <a:solidFill>
                  <a:srgbClr val="A9B7C6"/>
                </a:solidFill>
                <a:highlight>
                  <a:srgbClr val="2B2B2B"/>
                </a:highlight>
                <a:latin typeface="Roboto Mono"/>
                <a:ea typeface="Roboto Mono"/>
                <a:cs typeface="Roboto Mono"/>
                <a:sym typeface="Roboto Mono"/>
              </a:rPr>
              <a:t>implementation(</a:t>
            </a:r>
            <a:r>
              <a:rPr lang="zh-CN" sz="800">
                <a:solidFill>
                  <a:srgbClr val="6A8759"/>
                </a:solidFill>
                <a:highlight>
                  <a:srgbClr val="2B2B2B"/>
                </a:highlight>
                <a:latin typeface="Roboto Mono"/>
                <a:ea typeface="Roboto Mono"/>
                <a:cs typeface="Roboto Mono"/>
                <a:sym typeface="Roboto Mono"/>
              </a:rPr>
              <a:t>"io.ktor:ktor-client-cio:1.6.2"</a:t>
            </a:r>
            <a:r>
              <a:rPr lang="zh-CN" sz="800">
                <a:solidFill>
                  <a:srgbClr val="A9B7C6"/>
                </a:solidFill>
                <a:highlight>
                  <a:srgbClr val="2B2B2B"/>
                </a:highlight>
                <a:latin typeface="Roboto Mono"/>
                <a:ea typeface="Roboto Mono"/>
                <a:cs typeface="Roboto Mono"/>
                <a:sym typeface="Roboto Mono"/>
              </a:rPr>
              <a:t>)</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A9B7C6"/>
                </a:solidFill>
                <a:highlight>
                  <a:srgbClr val="2B2B2B"/>
                </a:highlight>
                <a:latin typeface="Roboto Mono"/>
                <a:ea typeface="Roboto Mono"/>
                <a:cs typeface="Roboto Mono"/>
                <a:sym typeface="Roboto Mono"/>
              </a:rPr>
              <a:t>               implementation(</a:t>
            </a:r>
            <a:r>
              <a:rPr lang="zh-CN" sz="800">
                <a:solidFill>
                  <a:srgbClr val="6A8759"/>
                </a:solidFill>
                <a:highlight>
                  <a:srgbClr val="2B2B2B"/>
                </a:highlight>
                <a:latin typeface="Roboto Mono"/>
                <a:ea typeface="Roboto Mono"/>
                <a:cs typeface="Roboto Mono"/>
                <a:sym typeface="Roboto Mono"/>
              </a:rPr>
              <a:t>"io.rsocket.kotlin:rsocket-transport-ktor-client:</a:t>
            </a:r>
            <a:r>
              <a:rPr lang="zh-CN" sz="800">
                <a:solidFill>
                  <a:srgbClr val="CC7832"/>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rSocketVersion</a:t>
            </a:r>
            <a:r>
              <a:rPr lang="zh-CN" sz="800">
                <a:solidFill>
                  <a:srgbClr val="6A8759"/>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a:t>
            </a:r>
            <a:endParaRPr sz="800">
              <a:solidFill>
                <a:srgbClr val="808080"/>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808080"/>
                </a:solidFill>
                <a:highlight>
                  <a:srgbClr val="2B2B2B"/>
                </a:highlight>
                <a:latin typeface="Roboto Mono"/>
                <a:ea typeface="Roboto Mono"/>
                <a:cs typeface="Roboto Mono"/>
                <a:sym typeface="Roboto Mono"/>
              </a:rPr>
              <a:t>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r>
              <a:rPr lang="zh-CN" sz="800">
                <a:solidFill>
                  <a:srgbClr val="CC7832"/>
                </a:solidFill>
                <a:highlight>
                  <a:srgbClr val="2B2B2B"/>
                </a:highlight>
                <a:latin typeface="Roboto Mono"/>
                <a:ea typeface="Roboto Mono"/>
                <a:cs typeface="Roboto Mono"/>
                <a:sym typeface="Roboto Mono"/>
              </a:rPr>
              <a:t>val </a:t>
            </a:r>
            <a:r>
              <a:rPr lang="zh-CN" sz="800">
                <a:solidFill>
                  <a:srgbClr val="A9B7C6"/>
                </a:solidFill>
                <a:highlight>
                  <a:srgbClr val="2B2B2B"/>
                </a:highlight>
                <a:latin typeface="Roboto Mono"/>
                <a:ea typeface="Roboto Mono"/>
                <a:cs typeface="Roboto Mono"/>
                <a:sym typeface="Roboto Mono"/>
              </a:rPr>
              <a:t>desktopMain </a:t>
            </a:r>
            <a:r>
              <a:rPr lang="zh-CN" sz="800">
                <a:solidFill>
                  <a:srgbClr val="CC7832"/>
                </a:solidFill>
                <a:highlight>
                  <a:srgbClr val="2B2B2B"/>
                </a:highlight>
                <a:latin typeface="Roboto Mono"/>
                <a:ea typeface="Roboto Mono"/>
                <a:cs typeface="Roboto Mono"/>
                <a:sym typeface="Roboto Mono"/>
              </a:rPr>
              <a:t>by </a:t>
            </a:r>
            <a:r>
              <a:rPr i="1" lang="zh-CN" sz="800">
                <a:solidFill>
                  <a:srgbClr val="FFC66D"/>
                </a:solidFill>
                <a:highlight>
                  <a:srgbClr val="2B2B2B"/>
                </a:highlight>
                <a:latin typeface="Roboto Mono"/>
                <a:ea typeface="Roboto Mono"/>
                <a:cs typeface="Roboto Mono"/>
                <a:sym typeface="Roboto Mono"/>
              </a:rPr>
              <a:t>getting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r>
              <a:rPr lang="zh-CN" sz="800">
                <a:solidFill>
                  <a:srgbClr val="A9B7C6"/>
                </a:solidFill>
                <a:highlight>
                  <a:srgbClr val="2B2B2B"/>
                </a:highlight>
                <a:latin typeface="Roboto Mono"/>
                <a:ea typeface="Roboto Mono"/>
                <a:cs typeface="Roboto Mono"/>
                <a:sym typeface="Roboto Mono"/>
              </a:rPr>
              <a:t>dependencies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r>
              <a:rPr lang="zh-CN" sz="800">
                <a:solidFill>
                  <a:srgbClr val="A9B7C6"/>
                </a:solidFill>
                <a:highlight>
                  <a:srgbClr val="2B2B2B"/>
                </a:highlight>
                <a:latin typeface="Roboto Mono"/>
                <a:ea typeface="Roboto Mono"/>
                <a:cs typeface="Roboto Mono"/>
                <a:sym typeface="Roboto Mono"/>
              </a:rPr>
              <a:t>implementation (</a:t>
            </a:r>
            <a:r>
              <a:rPr lang="zh-CN" sz="800">
                <a:solidFill>
                  <a:srgbClr val="6A8759"/>
                </a:solidFill>
                <a:highlight>
                  <a:srgbClr val="2B2B2B"/>
                </a:highlight>
                <a:latin typeface="Roboto Mono"/>
                <a:ea typeface="Roboto Mono"/>
                <a:cs typeface="Roboto Mono"/>
                <a:sym typeface="Roboto Mono"/>
              </a:rPr>
              <a:t>"io.ktor:ktor-server-cio:1.6.2"</a:t>
            </a:r>
            <a:r>
              <a:rPr lang="zh-CN" sz="800">
                <a:solidFill>
                  <a:srgbClr val="A9B7C6"/>
                </a:solidFill>
                <a:highlight>
                  <a:srgbClr val="2B2B2B"/>
                </a:highlight>
                <a:latin typeface="Roboto Mono"/>
                <a:ea typeface="Roboto Mono"/>
                <a:cs typeface="Roboto Mono"/>
                <a:sym typeface="Roboto Mono"/>
              </a:rPr>
              <a:t>)</a:t>
            </a:r>
            <a:endParaRPr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A9B7C6"/>
                </a:solidFill>
                <a:highlight>
                  <a:srgbClr val="2B2B2B"/>
                </a:highlight>
                <a:latin typeface="Roboto Mono"/>
                <a:ea typeface="Roboto Mono"/>
                <a:cs typeface="Roboto Mono"/>
                <a:sym typeface="Roboto Mono"/>
              </a:rPr>
              <a:t>               implementation (</a:t>
            </a:r>
            <a:r>
              <a:rPr lang="zh-CN" sz="800">
                <a:solidFill>
                  <a:srgbClr val="6A8759"/>
                </a:solidFill>
                <a:highlight>
                  <a:srgbClr val="2B2B2B"/>
                </a:highlight>
                <a:latin typeface="Roboto Mono"/>
                <a:ea typeface="Roboto Mono"/>
                <a:cs typeface="Roboto Mono"/>
                <a:sym typeface="Roboto Mono"/>
              </a:rPr>
              <a:t>"io.rsocket.kotlin:rsocket-transport-ktor-server:</a:t>
            </a:r>
            <a:r>
              <a:rPr lang="zh-CN" sz="800">
                <a:solidFill>
                  <a:srgbClr val="CC7832"/>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rSocketVersion</a:t>
            </a:r>
            <a:r>
              <a:rPr lang="zh-CN" sz="800">
                <a:solidFill>
                  <a:srgbClr val="6A8759"/>
                </a:solidFill>
                <a:highlight>
                  <a:srgbClr val="2B2B2B"/>
                </a:highlight>
                <a:latin typeface="Roboto Mono"/>
                <a:ea typeface="Roboto Mono"/>
                <a:cs typeface="Roboto Mono"/>
                <a:sym typeface="Roboto Mono"/>
              </a:rPr>
              <a:t>"</a:t>
            </a:r>
            <a:r>
              <a:rPr lang="zh-CN" sz="800">
                <a:solidFill>
                  <a:srgbClr val="A9B7C6"/>
                </a:solidFill>
                <a:highlight>
                  <a:srgbClr val="2B2B2B"/>
                </a:highlight>
                <a:latin typeface="Roboto Mono"/>
                <a:ea typeface="Roboto Mono"/>
                <a:cs typeface="Roboto Mono"/>
                <a:sym typeface="Roboto Mono"/>
              </a:rPr>
              <a:t>)</a:t>
            </a:r>
            <a:endParaRPr sz="800">
              <a:solidFill>
                <a:srgbClr val="808080"/>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00">
                <a:solidFill>
                  <a:srgbClr val="808080"/>
                </a:solidFill>
                <a:highlight>
                  <a:srgbClr val="2B2B2B"/>
                </a:highlight>
                <a:latin typeface="Roboto Mono"/>
                <a:ea typeface="Roboto Mono"/>
                <a:cs typeface="Roboto Mono"/>
                <a:sym typeface="Roboto Mono"/>
              </a:rPr>
              <a:t>           </a:t>
            </a: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   }</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800">
                <a:solidFill>
                  <a:srgbClr val="A9B7C6"/>
                </a:solidFill>
                <a:highlight>
                  <a:srgbClr val="2B2B2B"/>
                </a:highlight>
                <a:latin typeface="Roboto Mono"/>
                <a:ea typeface="Roboto Mono"/>
                <a:cs typeface="Roboto Mono"/>
                <a:sym typeface="Roboto Mono"/>
              </a:rPr>
              <a:t>}</a:t>
            </a:r>
            <a:endParaRPr b="1" sz="8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i="1" sz="600">
              <a:solidFill>
                <a:srgbClr val="FFC66D"/>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600">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Architectural Layering</a:t>
            </a:r>
            <a:endParaRPr>
              <a:latin typeface="Google Sans Medium"/>
              <a:ea typeface="Google Sans Medium"/>
              <a:cs typeface="Google Sans Medium"/>
              <a:sym typeface="Google Sans Medium"/>
            </a:endParaRPr>
          </a:p>
        </p:txBody>
      </p:sp>
      <p:sp>
        <p:nvSpPr>
          <p:cNvPr id="393" name="Google Shape;393;p44"/>
          <p:cNvSpPr txBox="1"/>
          <p:nvPr>
            <p:ph idx="1" type="body"/>
          </p:nvPr>
        </p:nvSpPr>
        <p:spPr>
          <a:xfrm>
            <a:off x="311700" y="1399650"/>
            <a:ext cx="3774900" cy="2550900"/>
          </a:xfrm>
          <a:prstGeom prst="rect">
            <a:avLst/>
          </a:prstGeom>
        </p:spPr>
        <p:txBody>
          <a:bodyPr anchorCtr="0" anchor="t" bIns="91425" lIns="91425" spcFirstLastPara="1" rIns="91425" wrap="square" tIns="91425">
            <a:normAutofit fontScale="70000"/>
          </a:bodyPr>
          <a:lstStyle/>
          <a:p>
            <a:pPr indent="-299720" lvl="0" marL="457200" rtl="0" algn="l">
              <a:lnSpc>
                <a:spcPct val="115000"/>
              </a:lnSpc>
              <a:spcBef>
                <a:spcPts val="0"/>
              </a:spcBef>
              <a:spcAft>
                <a:spcPts val="0"/>
              </a:spcAft>
              <a:buClr>
                <a:srgbClr val="5F6368"/>
              </a:buClr>
              <a:buSzPct val="100000"/>
              <a:buFont typeface="Google Sans"/>
              <a:buChar char="●"/>
            </a:pPr>
            <a:r>
              <a:rPr b="1" lang="zh-CN">
                <a:solidFill>
                  <a:srgbClr val="5F6368"/>
                </a:solidFill>
                <a:latin typeface="Google Sans"/>
                <a:ea typeface="Google Sans"/>
                <a:cs typeface="Google Sans"/>
                <a:sym typeface="Google Sans"/>
              </a:rPr>
              <a:t>UI</a:t>
            </a:r>
            <a:r>
              <a:rPr lang="zh-CN">
                <a:latin typeface="Google Sans"/>
                <a:ea typeface="Google Sans"/>
                <a:cs typeface="Google Sans"/>
                <a:sym typeface="Google Sans"/>
              </a:rPr>
              <a:t> - The source code of UI which using Compose Graphic API is shared across platforms and use </a:t>
            </a:r>
            <a:r>
              <a:rPr lang="zh-CN">
                <a:solidFill>
                  <a:schemeClr val="accent1"/>
                </a:solidFill>
                <a:latin typeface="Google Sans"/>
                <a:ea typeface="Google Sans"/>
                <a:cs typeface="Google Sans"/>
                <a:sym typeface="Google Sans"/>
              </a:rPr>
              <a:t>expect/actual</a:t>
            </a:r>
            <a:r>
              <a:rPr lang="zh-CN">
                <a:latin typeface="Google Sans"/>
                <a:ea typeface="Google Sans"/>
                <a:cs typeface="Google Sans"/>
                <a:sym typeface="Google Sans"/>
              </a:rPr>
              <a:t> to call platform-specific code such as processing about bitmap, dialog ,etc</a:t>
            </a:r>
            <a:endParaRPr>
              <a:solidFill>
                <a:srgbClr val="5F6368"/>
              </a:solidFill>
              <a:latin typeface="Google Sans"/>
              <a:ea typeface="Google Sans"/>
              <a:cs typeface="Google Sans"/>
              <a:sym typeface="Google Sans"/>
            </a:endParaRPr>
          </a:p>
          <a:p>
            <a:pPr indent="-299720" lvl="0" marL="457200" rtl="0" algn="l">
              <a:lnSpc>
                <a:spcPct val="115000"/>
              </a:lnSpc>
              <a:spcBef>
                <a:spcPts val="1000"/>
              </a:spcBef>
              <a:spcAft>
                <a:spcPts val="0"/>
              </a:spcAft>
              <a:buClr>
                <a:srgbClr val="5F6368"/>
              </a:buClr>
              <a:buSzPct val="100000"/>
              <a:buFont typeface="Google Sans"/>
              <a:buChar char="●"/>
            </a:pPr>
            <a:r>
              <a:rPr b="1" lang="zh-CN">
                <a:solidFill>
                  <a:srgbClr val="5F6368"/>
                </a:solidFill>
                <a:latin typeface="Google Sans"/>
                <a:ea typeface="Google Sans"/>
                <a:cs typeface="Google Sans"/>
                <a:sym typeface="Google Sans"/>
              </a:rPr>
              <a:t>Logic</a:t>
            </a:r>
            <a:r>
              <a:rPr lang="zh-CN">
                <a:latin typeface="Google Sans"/>
                <a:ea typeface="Google Sans"/>
                <a:cs typeface="Google Sans"/>
                <a:sym typeface="Google Sans"/>
              </a:rPr>
              <a:t> - </a:t>
            </a:r>
            <a:r>
              <a:rPr lang="zh-CN">
                <a:solidFill>
                  <a:srgbClr val="5F6368"/>
                </a:solidFill>
                <a:latin typeface="Google Sans"/>
                <a:ea typeface="Google Sans"/>
                <a:cs typeface="Google Sans"/>
                <a:sym typeface="Google Sans"/>
              </a:rPr>
              <a:t> </a:t>
            </a:r>
            <a:r>
              <a:rPr lang="zh-CN">
                <a:latin typeface="Google Sans"/>
                <a:ea typeface="Google Sans"/>
                <a:cs typeface="Google Sans"/>
                <a:sym typeface="Google Sans"/>
              </a:rPr>
              <a:t>Implement unidirectional data flow to manage UI state built on </a:t>
            </a:r>
            <a:r>
              <a:rPr lang="zh-CN">
                <a:solidFill>
                  <a:schemeClr val="accent1"/>
                </a:solidFill>
                <a:latin typeface="Google Sans"/>
                <a:ea typeface="Google Sans"/>
                <a:cs typeface="Google Sans"/>
                <a:sym typeface="Google Sans"/>
              </a:rPr>
              <a:t>MVIKotlin</a:t>
            </a:r>
            <a:r>
              <a:rPr lang="zh-CN">
                <a:latin typeface="Google Sans"/>
                <a:ea typeface="Google Sans"/>
                <a:cs typeface="Google Sans"/>
                <a:sym typeface="Google Sans"/>
              </a:rPr>
              <a:t> library, and call API layer to communicate with remote</a:t>
            </a:r>
            <a:endParaRPr>
              <a:solidFill>
                <a:srgbClr val="5F6368"/>
              </a:solidFill>
              <a:latin typeface="Google Sans"/>
              <a:ea typeface="Google Sans"/>
              <a:cs typeface="Google Sans"/>
              <a:sym typeface="Google Sans"/>
            </a:endParaRPr>
          </a:p>
          <a:p>
            <a:pPr indent="-299720" lvl="0" marL="457200" rtl="0" algn="l">
              <a:lnSpc>
                <a:spcPct val="115000"/>
              </a:lnSpc>
              <a:spcBef>
                <a:spcPts val="1000"/>
              </a:spcBef>
              <a:spcAft>
                <a:spcPts val="0"/>
              </a:spcAft>
              <a:buClr>
                <a:srgbClr val="5F6368"/>
              </a:buClr>
              <a:buSzPct val="100000"/>
              <a:buFont typeface="Google Sans"/>
              <a:buChar char="●"/>
            </a:pPr>
            <a:r>
              <a:rPr b="1" lang="zh-CN">
                <a:solidFill>
                  <a:srgbClr val="5F6368"/>
                </a:solidFill>
                <a:latin typeface="Google Sans"/>
                <a:ea typeface="Google Sans"/>
                <a:cs typeface="Google Sans"/>
                <a:sym typeface="Google Sans"/>
              </a:rPr>
              <a:t>API</a:t>
            </a:r>
            <a:r>
              <a:rPr lang="zh-CN">
                <a:latin typeface="Google Sans"/>
                <a:ea typeface="Google Sans"/>
                <a:cs typeface="Google Sans"/>
                <a:sym typeface="Google Sans"/>
              </a:rPr>
              <a:t> - Abstract</a:t>
            </a:r>
            <a:r>
              <a:rPr lang="zh-CN">
                <a:solidFill>
                  <a:srgbClr val="5F6368"/>
                </a:solidFill>
                <a:latin typeface="Google Sans"/>
                <a:ea typeface="Google Sans"/>
                <a:cs typeface="Google Sans"/>
                <a:sym typeface="Google Sans"/>
              </a:rPr>
              <a:t> </a:t>
            </a:r>
            <a:r>
              <a:rPr lang="zh-CN">
                <a:latin typeface="Google Sans"/>
                <a:ea typeface="Google Sans"/>
                <a:cs typeface="Google Sans"/>
                <a:sym typeface="Google Sans"/>
              </a:rPr>
              <a:t>a</a:t>
            </a:r>
            <a:r>
              <a:rPr lang="zh-CN">
                <a:solidFill>
                  <a:srgbClr val="5F6368"/>
                </a:solidFill>
                <a:latin typeface="Google Sans"/>
                <a:ea typeface="Google Sans"/>
                <a:cs typeface="Google Sans"/>
                <a:sym typeface="Google Sans"/>
              </a:rPr>
              <a:t> </a:t>
            </a:r>
            <a:r>
              <a:rPr lang="zh-CN">
                <a:solidFill>
                  <a:schemeClr val="accent1"/>
                </a:solidFill>
                <a:latin typeface="Google Sans"/>
                <a:ea typeface="Google Sans"/>
                <a:cs typeface="Google Sans"/>
                <a:sym typeface="Google Sans"/>
              </a:rPr>
              <a:t>peer-to-peer </a:t>
            </a:r>
            <a:r>
              <a:rPr lang="zh-CN">
                <a:solidFill>
                  <a:srgbClr val="5F6368"/>
                </a:solidFill>
                <a:latin typeface="Google Sans"/>
                <a:ea typeface="Google Sans"/>
                <a:cs typeface="Google Sans"/>
                <a:sym typeface="Google Sans"/>
              </a:rPr>
              <a:t>transport protocol</a:t>
            </a:r>
            <a:endParaRPr>
              <a:solidFill>
                <a:srgbClr val="5F6368"/>
              </a:solidFill>
              <a:latin typeface="Google Sans"/>
              <a:ea typeface="Google Sans"/>
              <a:cs typeface="Google Sans"/>
              <a:sym typeface="Google Sans"/>
            </a:endParaRPr>
          </a:p>
          <a:p>
            <a:pPr indent="-299720" lvl="0" marL="457200" rtl="0" algn="l">
              <a:lnSpc>
                <a:spcPct val="115000"/>
              </a:lnSpc>
              <a:spcBef>
                <a:spcPts val="1000"/>
              </a:spcBef>
              <a:spcAft>
                <a:spcPts val="1000"/>
              </a:spcAft>
              <a:buClr>
                <a:srgbClr val="5F6368"/>
              </a:buClr>
              <a:buSzPct val="100000"/>
              <a:buFont typeface="Google Sans"/>
              <a:buChar char="●"/>
            </a:pPr>
            <a:r>
              <a:rPr b="1" lang="zh-CN">
                <a:solidFill>
                  <a:srgbClr val="5F6368"/>
                </a:solidFill>
                <a:latin typeface="Google Sans"/>
                <a:ea typeface="Google Sans"/>
                <a:cs typeface="Google Sans"/>
                <a:sym typeface="Google Sans"/>
              </a:rPr>
              <a:t>RSocket</a:t>
            </a:r>
            <a:r>
              <a:rPr lang="zh-CN">
                <a:latin typeface="Google Sans"/>
                <a:ea typeface="Google Sans"/>
                <a:cs typeface="Google Sans"/>
                <a:sym typeface="Google Sans"/>
              </a:rPr>
              <a:t> - </a:t>
            </a:r>
            <a:r>
              <a:rPr lang="zh-CN">
                <a:solidFill>
                  <a:srgbClr val="5F6368"/>
                </a:solidFill>
                <a:latin typeface="Google Sans"/>
                <a:ea typeface="Google Sans"/>
                <a:cs typeface="Google Sans"/>
                <a:sym typeface="Google Sans"/>
              </a:rPr>
              <a:t>Implement </a:t>
            </a:r>
            <a:r>
              <a:rPr lang="zh-CN">
                <a:latin typeface="Google Sans"/>
                <a:ea typeface="Google Sans"/>
                <a:cs typeface="Google Sans"/>
                <a:sym typeface="Google Sans"/>
              </a:rPr>
              <a:t>API protocol via </a:t>
            </a:r>
            <a:r>
              <a:rPr lang="zh-CN">
                <a:solidFill>
                  <a:srgbClr val="5F6368"/>
                </a:solidFill>
                <a:latin typeface="Google Sans"/>
                <a:ea typeface="Google Sans"/>
                <a:cs typeface="Google Sans"/>
                <a:sym typeface="Google Sans"/>
              </a:rPr>
              <a:t>Full duplex </a:t>
            </a:r>
            <a:r>
              <a:rPr lang="zh-CN">
                <a:latin typeface="Google Sans"/>
                <a:ea typeface="Google Sans"/>
                <a:cs typeface="Google Sans"/>
                <a:sym typeface="Google Sans"/>
              </a:rPr>
              <a:t>channel built on Ktor</a:t>
            </a:r>
            <a:endParaRPr>
              <a:solidFill>
                <a:schemeClr val="accent1"/>
              </a:solidFill>
              <a:latin typeface="Google Sans"/>
              <a:ea typeface="Google Sans"/>
              <a:cs typeface="Google Sans"/>
              <a:sym typeface="Google Sans"/>
            </a:endParaRPr>
          </a:p>
        </p:txBody>
      </p:sp>
      <p:grpSp>
        <p:nvGrpSpPr>
          <p:cNvPr id="394" name="Google Shape;394;p44"/>
          <p:cNvGrpSpPr/>
          <p:nvPr/>
        </p:nvGrpSpPr>
        <p:grpSpPr>
          <a:xfrm>
            <a:off x="4904066" y="1298074"/>
            <a:ext cx="3237630" cy="2890225"/>
            <a:chOff x="1388813" y="2076059"/>
            <a:chExt cx="2350538" cy="2153991"/>
          </a:xfrm>
        </p:grpSpPr>
        <p:sp>
          <p:nvSpPr>
            <p:cNvPr id="395" name="Google Shape;395;p44"/>
            <p:cNvSpPr/>
            <p:nvPr/>
          </p:nvSpPr>
          <p:spPr>
            <a:xfrm>
              <a:off x="1388825"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100">
                  <a:solidFill>
                    <a:srgbClr val="5F6368"/>
                  </a:solidFill>
                  <a:latin typeface="Google Sans Medium"/>
                  <a:ea typeface="Google Sans Medium"/>
                  <a:cs typeface="Google Sans Medium"/>
                  <a:sym typeface="Google Sans Medium"/>
                </a:rPr>
                <a:t>RSocket Client</a:t>
              </a:r>
              <a:endParaRPr sz="500">
                <a:solidFill>
                  <a:srgbClr val="5F6368"/>
                </a:solidFill>
              </a:endParaRPr>
            </a:p>
          </p:txBody>
        </p:sp>
        <p:sp>
          <p:nvSpPr>
            <p:cNvPr id="396" name="Google Shape;396;p44"/>
            <p:cNvSpPr/>
            <p:nvPr/>
          </p:nvSpPr>
          <p:spPr>
            <a:xfrm>
              <a:off x="2609550"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100">
                  <a:solidFill>
                    <a:srgbClr val="5F6368"/>
                  </a:solidFill>
                  <a:latin typeface="Google Sans Medium"/>
                  <a:ea typeface="Google Sans Medium"/>
                  <a:cs typeface="Google Sans Medium"/>
                  <a:sym typeface="Google Sans Medium"/>
                </a:rPr>
                <a:t>RSocket Server</a:t>
              </a:r>
              <a:endParaRPr sz="500">
                <a:solidFill>
                  <a:srgbClr val="5F6368"/>
                </a:solidFill>
              </a:endParaRPr>
            </a:p>
          </p:txBody>
        </p:sp>
        <p:sp>
          <p:nvSpPr>
            <p:cNvPr id="397" name="Google Shape;397;p44"/>
            <p:cNvSpPr/>
            <p:nvPr/>
          </p:nvSpPr>
          <p:spPr>
            <a:xfrm>
              <a:off x="1388825" y="3455009"/>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100">
                  <a:solidFill>
                    <a:srgbClr val="5F6368"/>
                  </a:solidFill>
                  <a:latin typeface="Google Sans Medium"/>
                  <a:ea typeface="Google Sans Medium"/>
                  <a:cs typeface="Google Sans Medium"/>
                  <a:sym typeface="Google Sans Medium"/>
                </a:rPr>
                <a:t>API</a:t>
              </a:r>
              <a:endParaRPr sz="500">
                <a:solidFill>
                  <a:srgbClr val="5F6368"/>
                </a:solidFill>
              </a:endParaRPr>
            </a:p>
          </p:txBody>
        </p:sp>
        <p:sp>
          <p:nvSpPr>
            <p:cNvPr id="398" name="Google Shape;398;p44"/>
            <p:cNvSpPr/>
            <p:nvPr/>
          </p:nvSpPr>
          <p:spPr>
            <a:xfrm>
              <a:off x="1388825" y="30075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100">
                  <a:solidFill>
                    <a:srgbClr val="5F6368"/>
                  </a:solidFill>
                  <a:latin typeface="Google Sans Medium"/>
                  <a:ea typeface="Google Sans Medium"/>
                  <a:cs typeface="Google Sans Medium"/>
                  <a:sym typeface="Google Sans Medium"/>
                </a:rPr>
                <a:t>Logic：MVIKotlin</a:t>
              </a:r>
              <a:endParaRPr sz="500">
                <a:solidFill>
                  <a:srgbClr val="5F6368"/>
                </a:solidFill>
              </a:endParaRPr>
            </a:p>
          </p:txBody>
        </p:sp>
        <p:sp>
          <p:nvSpPr>
            <p:cNvPr id="399" name="Google Shape;399;p44"/>
            <p:cNvSpPr/>
            <p:nvPr/>
          </p:nvSpPr>
          <p:spPr>
            <a:xfrm>
              <a:off x="1388825" y="25492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100">
                  <a:solidFill>
                    <a:srgbClr val="5F6368"/>
                  </a:solidFill>
                  <a:latin typeface="Google Sans Medium"/>
                  <a:ea typeface="Google Sans Medium"/>
                  <a:cs typeface="Google Sans Medium"/>
                  <a:sym typeface="Google Sans Medium"/>
                </a:rPr>
                <a:t>UI：Compose</a:t>
              </a:r>
              <a:endParaRPr sz="500">
                <a:solidFill>
                  <a:srgbClr val="5F6368"/>
                </a:solidFill>
              </a:endParaRPr>
            </a:p>
          </p:txBody>
        </p:sp>
        <p:sp>
          <p:nvSpPr>
            <p:cNvPr id="400" name="Google Shape;400;p44"/>
            <p:cNvSpPr/>
            <p:nvPr/>
          </p:nvSpPr>
          <p:spPr>
            <a:xfrm>
              <a:off x="1388813"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100">
                  <a:solidFill>
                    <a:srgbClr val="5F6368"/>
                  </a:solidFill>
                  <a:latin typeface="Google Sans Medium"/>
                  <a:ea typeface="Google Sans Medium"/>
                  <a:cs typeface="Google Sans Medium"/>
                  <a:sym typeface="Google Sans Medium"/>
                </a:rPr>
                <a:t>Android</a:t>
              </a:r>
              <a:endParaRPr sz="500">
                <a:solidFill>
                  <a:srgbClr val="5F6368"/>
                </a:solidFill>
              </a:endParaRPr>
            </a:p>
          </p:txBody>
        </p:sp>
        <p:sp>
          <p:nvSpPr>
            <p:cNvPr id="401" name="Google Shape;401;p44"/>
            <p:cNvSpPr/>
            <p:nvPr/>
          </p:nvSpPr>
          <p:spPr>
            <a:xfrm>
              <a:off x="2609538"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100">
                  <a:solidFill>
                    <a:srgbClr val="5F6368"/>
                  </a:solidFill>
                  <a:latin typeface="Google Sans Medium"/>
                  <a:ea typeface="Google Sans Medium"/>
                  <a:cs typeface="Google Sans Medium"/>
                  <a:sym typeface="Google Sans Medium"/>
                </a:rPr>
                <a:t>Desktop</a:t>
              </a:r>
              <a:endParaRPr sz="500">
                <a:solidFill>
                  <a:srgbClr val="5F6368"/>
                </a:solidFill>
              </a:endParaRPr>
            </a:p>
          </p:txBody>
        </p:sp>
      </p:grpSp>
      <p:grpSp>
        <p:nvGrpSpPr>
          <p:cNvPr id="402" name="Google Shape;402;p44"/>
          <p:cNvGrpSpPr/>
          <p:nvPr/>
        </p:nvGrpSpPr>
        <p:grpSpPr>
          <a:xfrm>
            <a:off x="4904061" y="1298085"/>
            <a:ext cx="3237596" cy="2890222"/>
            <a:chOff x="5608425" y="1558950"/>
            <a:chExt cx="2350513" cy="2153988"/>
          </a:xfrm>
        </p:grpSpPr>
        <p:sp>
          <p:nvSpPr>
            <p:cNvPr id="403" name="Google Shape;403;p44"/>
            <p:cNvSpPr/>
            <p:nvPr/>
          </p:nvSpPr>
          <p:spPr>
            <a:xfrm>
              <a:off x="5608425" y="2020125"/>
              <a:ext cx="2350500" cy="340800"/>
            </a:xfrm>
            <a:prstGeom prst="roundRect">
              <a:avLst>
                <a:gd fmla="val 13377" name="adj"/>
              </a:avLst>
            </a:prstGeom>
            <a:solidFill>
              <a:srgbClr val="FFFFFF"/>
            </a:solidFill>
            <a:ln cap="flat" cmpd="sng" w="19050">
              <a:solidFill>
                <a:srgbClr val="5F6368"/>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200">
                  <a:solidFill>
                    <a:srgbClr val="1A1A1A"/>
                  </a:solidFill>
                  <a:latin typeface="Google Sans Medium"/>
                  <a:ea typeface="Google Sans Medium"/>
                  <a:cs typeface="Google Sans Medium"/>
                  <a:sym typeface="Google Sans Medium"/>
                </a:rPr>
                <a:t>UI：Compose</a:t>
              </a:r>
              <a:endParaRPr sz="600"/>
            </a:p>
          </p:txBody>
        </p:sp>
        <p:sp>
          <p:nvSpPr>
            <p:cNvPr id="404" name="Google Shape;404;p44"/>
            <p:cNvSpPr/>
            <p:nvPr/>
          </p:nvSpPr>
          <p:spPr>
            <a:xfrm>
              <a:off x="5608438" y="2489675"/>
              <a:ext cx="2350500" cy="340800"/>
            </a:xfrm>
            <a:prstGeom prst="roundRect">
              <a:avLst>
                <a:gd fmla="val 13377" name="adj"/>
              </a:avLst>
            </a:prstGeom>
            <a:solidFill>
              <a:srgbClr val="FFFFFF"/>
            </a:solidFill>
            <a:ln cap="flat" cmpd="sng" w="19050">
              <a:solidFill>
                <a:srgbClr val="5F6368"/>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200">
                  <a:solidFill>
                    <a:srgbClr val="1A1A1A"/>
                  </a:solidFill>
                  <a:latin typeface="Google Sans Medium"/>
                  <a:ea typeface="Google Sans Medium"/>
                  <a:cs typeface="Google Sans Medium"/>
                  <a:sym typeface="Google Sans Medium"/>
                </a:rPr>
                <a:t>Logic：MVIKotlin</a:t>
              </a:r>
              <a:endParaRPr sz="600"/>
            </a:p>
          </p:txBody>
        </p:sp>
        <p:sp>
          <p:nvSpPr>
            <p:cNvPr id="405" name="Google Shape;405;p44"/>
            <p:cNvSpPr/>
            <p:nvPr/>
          </p:nvSpPr>
          <p:spPr>
            <a:xfrm>
              <a:off x="5608438" y="2952701"/>
              <a:ext cx="2350500" cy="340800"/>
            </a:xfrm>
            <a:prstGeom prst="roundRect">
              <a:avLst>
                <a:gd fmla="val 13377" name="adj"/>
              </a:avLst>
            </a:prstGeom>
            <a:solidFill>
              <a:srgbClr val="FFFFFF"/>
            </a:solidFill>
            <a:ln cap="flat" cmpd="sng" w="19050">
              <a:solidFill>
                <a:srgbClr val="5F6368"/>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200">
                  <a:solidFill>
                    <a:srgbClr val="1A1A1A"/>
                  </a:solidFill>
                  <a:latin typeface="Google Sans Medium"/>
                  <a:ea typeface="Google Sans Medium"/>
                  <a:cs typeface="Google Sans Medium"/>
                  <a:sym typeface="Google Sans Medium"/>
                </a:rPr>
                <a:t>API</a:t>
              </a:r>
              <a:endParaRPr sz="600"/>
            </a:p>
          </p:txBody>
        </p:sp>
        <p:sp>
          <p:nvSpPr>
            <p:cNvPr id="406" name="Google Shape;406;p44"/>
            <p:cNvSpPr/>
            <p:nvPr/>
          </p:nvSpPr>
          <p:spPr>
            <a:xfrm>
              <a:off x="5608425" y="1558951"/>
              <a:ext cx="1120800" cy="318900"/>
            </a:xfrm>
            <a:prstGeom prst="roundRect">
              <a:avLst>
                <a:gd fmla="val 13448"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200">
                  <a:solidFill>
                    <a:srgbClr val="1A1A1A"/>
                  </a:solidFill>
                  <a:latin typeface="Google Sans Medium"/>
                  <a:ea typeface="Google Sans Medium"/>
                  <a:cs typeface="Google Sans Medium"/>
                  <a:sym typeface="Google Sans Medium"/>
                </a:rPr>
                <a:t>Android</a:t>
              </a:r>
              <a:endParaRPr sz="600"/>
            </a:p>
          </p:txBody>
        </p:sp>
        <p:sp>
          <p:nvSpPr>
            <p:cNvPr id="407" name="Google Shape;407;p44"/>
            <p:cNvSpPr/>
            <p:nvPr/>
          </p:nvSpPr>
          <p:spPr>
            <a:xfrm>
              <a:off x="5608425" y="3394038"/>
              <a:ext cx="1120800" cy="318900"/>
            </a:xfrm>
            <a:prstGeom prst="roundRect">
              <a:avLst>
                <a:gd fmla="val 13448"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RSocket Client</a:t>
              </a:r>
              <a:endParaRPr sz="1100"/>
            </a:p>
          </p:txBody>
        </p:sp>
        <p:sp>
          <p:nvSpPr>
            <p:cNvPr id="408" name="Google Shape;408;p44"/>
            <p:cNvSpPr/>
            <p:nvPr/>
          </p:nvSpPr>
          <p:spPr>
            <a:xfrm>
              <a:off x="6823950" y="1558950"/>
              <a:ext cx="1134900" cy="318900"/>
            </a:xfrm>
            <a:prstGeom prst="roundRect">
              <a:avLst>
                <a:gd fmla="val 12860" name="adj"/>
              </a:avLst>
            </a:prstGeom>
            <a:solidFill>
              <a:srgbClr val="FFFFFF"/>
            </a:solidFill>
            <a:ln cap="flat" cmpd="sng" w="19050">
              <a:solidFill>
                <a:srgbClr val="34A853"/>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200">
                  <a:solidFill>
                    <a:srgbClr val="1A1A1A"/>
                  </a:solidFill>
                  <a:latin typeface="Google Sans Medium"/>
                  <a:ea typeface="Google Sans Medium"/>
                  <a:cs typeface="Google Sans Medium"/>
                  <a:sym typeface="Google Sans Medium"/>
                </a:rPr>
                <a:t>Desktop</a:t>
              </a:r>
              <a:endParaRPr sz="600"/>
            </a:p>
          </p:txBody>
        </p:sp>
        <p:sp>
          <p:nvSpPr>
            <p:cNvPr id="409" name="Google Shape;409;p44"/>
            <p:cNvSpPr/>
            <p:nvPr/>
          </p:nvSpPr>
          <p:spPr>
            <a:xfrm>
              <a:off x="6823950" y="3390352"/>
              <a:ext cx="1134900" cy="318900"/>
            </a:xfrm>
            <a:prstGeom prst="roundRect">
              <a:avLst>
                <a:gd fmla="val 12860" name="adj"/>
              </a:avLst>
            </a:prstGeom>
            <a:solidFill>
              <a:srgbClr val="FFFFFF"/>
            </a:solidFill>
            <a:ln cap="flat" cmpd="sng" w="19050">
              <a:solidFill>
                <a:srgbClr val="34A853"/>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RSocket Server</a:t>
              </a:r>
              <a:endParaRPr sz="11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UI：</a:t>
            </a:r>
            <a:r>
              <a:rPr lang="zh-CN">
                <a:latin typeface="Google Sans Medium"/>
                <a:ea typeface="Google Sans Medium"/>
                <a:cs typeface="Google Sans Medium"/>
                <a:sym typeface="Google Sans Medium"/>
              </a:rPr>
              <a:t>Comopose</a:t>
            </a:r>
            <a:endParaRPr>
              <a:latin typeface="Google Sans Medium"/>
              <a:ea typeface="Google Sans Medium"/>
              <a:cs typeface="Google Sans Medium"/>
              <a:sym typeface="Google Sans Medium"/>
            </a:endParaRPr>
          </a:p>
        </p:txBody>
      </p:sp>
      <p:sp>
        <p:nvSpPr>
          <p:cNvPr id="415" name="Google Shape;415;p45"/>
          <p:cNvSpPr txBox="1"/>
          <p:nvPr/>
        </p:nvSpPr>
        <p:spPr>
          <a:xfrm>
            <a:off x="4135750" y="0"/>
            <a:ext cx="50082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6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BBB529"/>
                </a:solidFill>
                <a:highlight>
                  <a:srgbClr val="2B2B2B"/>
                </a:highlight>
                <a:latin typeface="Roboto Mono"/>
                <a:ea typeface="Roboto Mono"/>
                <a:cs typeface="Roboto Mono"/>
                <a:sym typeface="Roboto Mono"/>
              </a:rPr>
              <a:t>@Composable</a:t>
            </a:r>
            <a:endParaRPr sz="9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fun </a:t>
            </a:r>
            <a:r>
              <a:rPr lang="zh-CN" sz="900">
                <a:solidFill>
                  <a:srgbClr val="FFC66D"/>
                </a:solidFill>
                <a:highlight>
                  <a:srgbClr val="2B2B2B"/>
                </a:highlight>
                <a:latin typeface="Roboto Mono"/>
                <a:ea typeface="Roboto Mono"/>
                <a:cs typeface="Roboto Mono"/>
                <a:sym typeface="Roboto Mono"/>
              </a:rPr>
              <a:t>GoBoard</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modifier: Modifier</a:t>
            </a:r>
            <a:r>
              <a:rPr lang="zh-CN" sz="900">
                <a:solidFill>
                  <a:srgbClr val="CC7832"/>
                </a:solidFill>
                <a:highlight>
                  <a:srgbClr val="2B2B2B"/>
                </a:highlight>
                <a:latin typeface="Roboto Mono"/>
                <a:ea typeface="Roboto Mono"/>
                <a:cs typeface="Roboto Mono"/>
                <a:sym typeface="Roboto Mono"/>
              </a:rPr>
              <a:t>,</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viewModel: AppViewModel</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val </a:t>
            </a:r>
            <a:r>
              <a:rPr lang="zh-CN" sz="900">
                <a:solidFill>
                  <a:srgbClr val="A9B7C6"/>
                </a:solidFill>
                <a:highlight>
                  <a:srgbClr val="2B2B2B"/>
                </a:highlight>
                <a:latin typeface="Roboto Mono"/>
                <a:ea typeface="Roboto Mono"/>
                <a:cs typeface="Roboto Mono"/>
                <a:sym typeface="Roboto Mono"/>
              </a:rPr>
              <a:t>state </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viewModel.appState</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val </a:t>
            </a:r>
            <a:r>
              <a:rPr lang="zh-CN" sz="900">
                <a:solidFill>
                  <a:srgbClr val="A9B7C6"/>
                </a:solidFill>
                <a:highlight>
                  <a:srgbClr val="2B2B2B"/>
                </a:highlight>
                <a:latin typeface="Roboto Mono"/>
                <a:ea typeface="Roboto Mono"/>
                <a:cs typeface="Roboto Mono"/>
                <a:sym typeface="Roboto Mono"/>
              </a:rPr>
              <a:t>scope = </a:t>
            </a:r>
            <a:r>
              <a:rPr i="1" lang="zh-CN" sz="900">
                <a:solidFill>
                  <a:srgbClr val="A9B7C6"/>
                </a:solidFill>
                <a:highlight>
                  <a:srgbClr val="2B2B2B"/>
                </a:highlight>
                <a:latin typeface="Roboto Mono"/>
                <a:ea typeface="Roboto Mono"/>
                <a:cs typeface="Roboto Mono"/>
                <a:sym typeface="Roboto Mono"/>
              </a:rPr>
              <a:t>rememberCoroutineScope</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Box</a:t>
            </a:r>
            <a:r>
              <a:rPr lang="zh-CN" sz="900">
                <a:solidFill>
                  <a:srgbClr val="A9B7C6"/>
                </a:solidFill>
                <a:highlight>
                  <a:srgbClr val="2B2B2B"/>
                </a:highlight>
                <a:latin typeface="Roboto Mono"/>
                <a:ea typeface="Roboto Mono"/>
                <a:cs typeface="Roboto Mono"/>
                <a:sym typeface="Roboto Mono"/>
              </a:rPr>
              <a:t>(modifier)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Canvas</a:t>
            </a:r>
            <a:r>
              <a:rPr lang="zh-CN" sz="900">
                <a:solidFill>
                  <a:srgbClr val="A9B7C6"/>
                </a:solidFill>
                <a:highlight>
                  <a:srgbClr val="2B2B2B"/>
                </a:highlight>
                <a:latin typeface="Roboto Mono"/>
                <a:ea typeface="Roboto Mono"/>
                <a:cs typeface="Roboto Mono"/>
                <a:sym typeface="Roboto Mono"/>
              </a:rPr>
              <a:t>(</a:t>
            </a:r>
            <a:r>
              <a:rPr lang="zh-CN" sz="900">
                <a:solidFill>
                  <a:srgbClr val="467CDA"/>
                </a:solidFill>
                <a:highlight>
                  <a:srgbClr val="2B2B2B"/>
                </a:highlight>
                <a:latin typeface="Roboto Mono"/>
                <a:ea typeface="Roboto Mono"/>
                <a:cs typeface="Roboto Mono"/>
                <a:sym typeface="Roboto Mono"/>
              </a:rPr>
              <a:t>modifier = </a:t>
            </a:r>
            <a:r>
              <a:rPr lang="zh-CN" sz="900">
                <a:solidFill>
                  <a:srgbClr val="A9B7C6"/>
                </a:solidFill>
                <a:highlight>
                  <a:srgbClr val="2B2B2B"/>
                </a:highlight>
                <a:latin typeface="Roboto Mono"/>
                <a:ea typeface="Roboto Mono"/>
                <a:cs typeface="Roboto Mono"/>
                <a:sym typeface="Roboto Mono"/>
              </a:rPr>
              <a:t>Modifier.</a:t>
            </a:r>
            <a:r>
              <a:rPr i="1" lang="zh-CN" sz="900">
                <a:solidFill>
                  <a:srgbClr val="FFC66D"/>
                </a:solidFill>
                <a:highlight>
                  <a:srgbClr val="2B2B2B"/>
                </a:highlight>
                <a:latin typeface="Roboto Mono"/>
                <a:ea typeface="Roboto Mono"/>
                <a:cs typeface="Roboto Mono"/>
                <a:sym typeface="Roboto Mono"/>
              </a:rPr>
              <a:t>fillMaxSize</a:t>
            </a:r>
            <a:r>
              <a:rPr lang="zh-CN" sz="900">
                <a:solidFill>
                  <a:srgbClr val="A9B7C6"/>
                </a:solidFill>
                <a:highlight>
                  <a:srgbClr val="2B2B2B"/>
                </a:highlight>
                <a:latin typeface="Roboto Mono"/>
                <a:ea typeface="Roboto Mono"/>
                <a:cs typeface="Roboto Mono"/>
                <a:sym typeface="Roboto Mono"/>
              </a:rPr>
              <a:t>().</a:t>
            </a:r>
            <a:r>
              <a:rPr i="1" lang="zh-CN" sz="900">
                <a:solidFill>
                  <a:srgbClr val="FFC66D"/>
                </a:solidFill>
                <a:highlight>
                  <a:srgbClr val="2B2B2B"/>
                </a:highlight>
                <a:latin typeface="Roboto Mono"/>
                <a:ea typeface="Roboto Mono"/>
                <a:cs typeface="Roboto Mono"/>
                <a:sym typeface="Roboto Mono"/>
              </a:rPr>
              <a:t>pointerInput</a:t>
            </a:r>
            <a:r>
              <a:rPr lang="zh-CN" sz="900">
                <a:solidFill>
                  <a:srgbClr val="A9B7C6"/>
                </a:solidFill>
                <a:highlight>
                  <a:srgbClr val="2B2B2B"/>
                </a:highlight>
                <a:latin typeface="Roboto Mono"/>
                <a:ea typeface="Roboto Mono"/>
                <a:cs typeface="Roboto Mono"/>
                <a:sym typeface="Roboto Mono"/>
              </a:rPr>
              <a:t>(Unit)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scope.</a:t>
            </a:r>
            <a:r>
              <a:rPr i="1" lang="zh-CN" sz="900">
                <a:solidFill>
                  <a:srgbClr val="FFC66D"/>
                </a:solidFill>
                <a:highlight>
                  <a:srgbClr val="2B2B2B"/>
                </a:highlight>
                <a:latin typeface="Roboto Mono"/>
                <a:ea typeface="Roboto Mono"/>
                <a:cs typeface="Roboto Mono"/>
                <a:sym typeface="Roboto Mono"/>
              </a:rPr>
              <a:t>launch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detectTapGestures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viewModel.placeStone(</a:t>
            </a:r>
            <a:r>
              <a:rPr i="1" lang="zh-CN" sz="900">
                <a:solidFill>
                  <a:srgbClr val="A9B7C6"/>
                </a:solidFill>
                <a:highlight>
                  <a:srgbClr val="2B2B2B"/>
                </a:highlight>
                <a:latin typeface="Roboto Mono"/>
                <a:ea typeface="Roboto Mono"/>
                <a:cs typeface="Roboto Mono"/>
                <a:sym typeface="Roboto Mono"/>
              </a:rPr>
              <a:t>convertPoint</a:t>
            </a:r>
            <a:r>
              <a:rPr lang="zh-CN" sz="900">
                <a:solidFill>
                  <a:srgbClr val="A9B7C6"/>
                </a:solidFill>
                <a:highlight>
                  <a:srgbClr val="2B2B2B"/>
                </a:highlight>
                <a:latin typeface="Roboto Mono"/>
                <a:ea typeface="Roboto Mono"/>
                <a:cs typeface="Roboto Mono"/>
                <a:sym typeface="Roboto Mono"/>
              </a:rPr>
              <a:t>(</a:t>
            </a:r>
            <a:r>
              <a:rPr b="1" lang="zh-CN" sz="900">
                <a:solidFill>
                  <a:srgbClr val="A9B7C6"/>
                </a:solidFill>
                <a:highlight>
                  <a:srgbClr val="2B2B2B"/>
                </a:highlight>
                <a:latin typeface="Roboto Mono"/>
                <a:ea typeface="Roboto Mono"/>
                <a:cs typeface="Roboto Mono"/>
                <a:sym typeface="Roboto Mono"/>
              </a:rPr>
              <a:t>it</a:t>
            </a:r>
            <a:r>
              <a:rPr lang="zh-CN" sz="900">
                <a:solidFill>
                  <a:srgbClr val="A9B7C6"/>
                </a:solidFill>
                <a:highlight>
                  <a:srgbClr val="2B2B2B"/>
                </a:highlight>
                <a:latin typeface="Roboto Mono"/>
                <a:ea typeface="Roboto Mono"/>
                <a:cs typeface="Roboto Mono"/>
                <a:sym typeface="Roboto Mono"/>
              </a:rPr>
              <a:t>.</a:t>
            </a:r>
            <a:r>
              <a:rPr lang="zh-CN" sz="900">
                <a:solidFill>
                  <a:srgbClr val="9876AA"/>
                </a:solidFill>
                <a:highlight>
                  <a:srgbClr val="2B2B2B"/>
                </a:highlight>
                <a:latin typeface="Roboto Mono"/>
                <a:ea typeface="Roboto Mono"/>
                <a:cs typeface="Roboto Mono"/>
                <a:sym typeface="Roboto Mono"/>
              </a:rPr>
              <a:t>x</a:t>
            </a:r>
            <a:r>
              <a:rPr lang="zh-CN" sz="900">
                <a:solidFill>
                  <a:srgbClr val="CC7832"/>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it</a:t>
            </a:r>
            <a:r>
              <a:rPr lang="zh-CN" sz="900">
                <a:solidFill>
                  <a:srgbClr val="A9B7C6"/>
                </a:solidFill>
                <a:highlight>
                  <a:srgbClr val="2B2B2B"/>
                </a:highlight>
                <a:latin typeface="Roboto Mono"/>
                <a:ea typeface="Roboto Mono"/>
                <a:cs typeface="Roboto Mono"/>
                <a:sym typeface="Roboto Mono"/>
              </a:rPr>
              <a:t>.</a:t>
            </a:r>
            <a:r>
              <a:rPr lang="zh-CN" sz="900">
                <a:solidFill>
                  <a:srgbClr val="9876AA"/>
                </a:solidFill>
                <a:highlight>
                  <a:srgbClr val="2B2B2B"/>
                </a:highlight>
                <a:latin typeface="Roboto Mono"/>
                <a:ea typeface="Roboto Mono"/>
                <a:cs typeface="Roboto Mono"/>
                <a:sym typeface="Roboto Mono"/>
              </a:rPr>
              <a:t>y</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i="1" lang="zh-CN" sz="900">
                <a:solidFill>
                  <a:srgbClr val="FFC66D"/>
                </a:solidFill>
                <a:highlight>
                  <a:srgbClr val="2B2B2B"/>
                </a:highlight>
                <a:latin typeface="Roboto Mono"/>
                <a:ea typeface="Roboto Mono"/>
                <a:cs typeface="Roboto Mono"/>
                <a:sym typeface="Roboto Mono"/>
              </a:rPr>
              <a:t>drawLines</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i="1" lang="zh-CN" sz="900">
                <a:solidFill>
                  <a:srgbClr val="FFC66D"/>
                </a:solidFill>
                <a:highlight>
                  <a:srgbClr val="2B2B2B"/>
                </a:highlight>
                <a:latin typeface="Roboto Mono"/>
                <a:ea typeface="Roboto Mono"/>
                <a:cs typeface="Roboto Mono"/>
                <a:sym typeface="Roboto Mono"/>
              </a:rPr>
              <a:t>drawBlackPoints</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i="1" lang="zh-CN" sz="900">
                <a:solidFill>
                  <a:srgbClr val="FFC66D"/>
                </a:solidFill>
                <a:highlight>
                  <a:srgbClr val="2B2B2B"/>
                </a:highlight>
                <a:latin typeface="Roboto Mono"/>
                <a:ea typeface="Roboto Mono"/>
                <a:cs typeface="Roboto Mono"/>
                <a:sym typeface="Roboto Mono"/>
              </a:rPr>
              <a:t>drawStones</a:t>
            </a:r>
            <a:r>
              <a:rPr lang="zh-CN" sz="900">
                <a:solidFill>
                  <a:srgbClr val="A9B7C6"/>
                </a:solidFill>
                <a:highlight>
                  <a:srgbClr val="2B2B2B"/>
                </a:highlight>
                <a:latin typeface="Roboto Mono"/>
                <a:ea typeface="Roboto Mono"/>
                <a:cs typeface="Roboto Mono"/>
                <a:sym typeface="Roboto Mono"/>
              </a:rPr>
              <a:t>(state.boardData)</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800">
              <a:latin typeface="Roboto Mono"/>
              <a:ea typeface="Roboto Mono"/>
              <a:cs typeface="Roboto Mono"/>
              <a:sym typeface="Roboto Mono"/>
            </a:endParaRPr>
          </a:p>
          <a:p>
            <a:pPr indent="0" lvl="0" marL="0" rtl="0" algn="l">
              <a:spcBef>
                <a:spcPts val="0"/>
              </a:spcBef>
              <a:spcAft>
                <a:spcPts val="0"/>
              </a:spcAft>
              <a:buNone/>
            </a:pPr>
            <a:r>
              <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CC7832"/>
                </a:solidFill>
                <a:highlight>
                  <a:srgbClr val="2B2B2B"/>
                </a:highlight>
                <a:latin typeface="Roboto Mono"/>
                <a:ea typeface="Roboto Mono"/>
                <a:cs typeface="Roboto Mono"/>
                <a:sym typeface="Roboto Mono"/>
              </a:rPr>
              <a:t>private fun </a:t>
            </a:r>
            <a:r>
              <a:rPr lang="zh-CN" sz="900">
                <a:solidFill>
                  <a:srgbClr val="FFC66D"/>
                </a:solidFill>
                <a:highlight>
                  <a:srgbClr val="2B2B2B"/>
                </a:highlight>
                <a:latin typeface="Roboto Mono"/>
                <a:ea typeface="Roboto Mono"/>
                <a:cs typeface="Roboto Mono"/>
                <a:sym typeface="Roboto Mono"/>
              </a:rPr>
              <a:t>convertPoint</a:t>
            </a:r>
            <a:r>
              <a:rPr lang="zh-CN" sz="900">
                <a:solidFill>
                  <a:srgbClr val="A9B7C6"/>
                </a:solidFill>
                <a:highlight>
                  <a:srgbClr val="2B2B2B"/>
                </a:highlight>
                <a:latin typeface="Roboto Mono"/>
                <a:ea typeface="Roboto Mono"/>
                <a:cs typeface="Roboto Mono"/>
                <a:sym typeface="Roboto Mono"/>
              </a:rPr>
              <a:t>(x: Float</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y: Float): IntOffset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val </a:t>
            </a:r>
            <a:r>
              <a:rPr lang="zh-CN" sz="900">
                <a:solidFill>
                  <a:srgbClr val="A9B7C6"/>
                </a:solidFill>
                <a:highlight>
                  <a:srgbClr val="2B2B2B"/>
                </a:highlight>
                <a:latin typeface="Roboto Mono"/>
                <a:ea typeface="Roboto Mono"/>
                <a:cs typeface="Roboto Mono"/>
                <a:sym typeface="Roboto Mono"/>
              </a:rPr>
              <a:t>i = </a:t>
            </a:r>
            <a:r>
              <a:rPr i="1" lang="zh-CN" sz="900">
                <a:solidFill>
                  <a:srgbClr val="A9B7C6"/>
                </a:solidFill>
                <a:highlight>
                  <a:srgbClr val="2B2B2B"/>
                </a:highlight>
                <a:latin typeface="Roboto Mono"/>
                <a:ea typeface="Roboto Mono"/>
                <a:cs typeface="Roboto Mono"/>
                <a:sym typeface="Roboto Mono"/>
              </a:rPr>
              <a:t>round</a:t>
            </a:r>
            <a:r>
              <a:rPr lang="zh-CN" sz="900">
                <a:solidFill>
                  <a:srgbClr val="A9B7C6"/>
                </a:solidFill>
                <a:highlight>
                  <a:srgbClr val="2B2B2B"/>
                </a:highlight>
                <a:latin typeface="Roboto Mono"/>
                <a:ea typeface="Roboto Mono"/>
                <a:cs typeface="Roboto Mono"/>
                <a:sym typeface="Roboto Mono"/>
              </a:rPr>
              <a:t>((x / </a:t>
            </a:r>
            <a:r>
              <a:rPr i="1" lang="zh-CN" sz="900">
                <a:solidFill>
                  <a:srgbClr val="9876AA"/>
                </a:solidFill>
                <a:highlight>
                  <a:srgbClr val="2B2B2B"/>
                </a:highlight>
                <a:latin typeface="Roboto Mono"/>
                <a:ea typeface="Roboto Mono"/>
                <a:cs typeface="Roboto Mono"/>
                <a:sym typeface="Roboto Mono"/>
              </a:rPr>
              <a:t>GridWidth</a:t>
            </a:r>
            <a:r>
              <a:rPr lang="zh-CN" sz="900">
                <a:solidFill>
                  <a:srgbClr val="A9B7C6"/>
                </a:solidFill>
                <a:highlight>
                  <a:srgbClr val="2B2B2B"/>
                </a:highlight>
                <a:latin typeface="Roboto Mono"/>
                <a:ea typeface="Roboto Mono"/>
                <a:cs typeface="Roboto Mono"/>
                <a:sym typeface="Roboto Mono"/>
              </a:rPr>
              <a:t>).toDouble()).toInt()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val </a:t>
            </a:r>
            <a:r>
              <a:rPr lang="zh-CN" sz="900">
                <a:solidFill>
                  <a:srgbClr val="A9B7C6"/>
                </a:solidFill>
                <a:highlight>
                  <a:srgbClr val="2B2B2B"/>
                </a:highlight>
                <a:latin typeface="Roboto Mono"/>
                <a:ea typeface="Roboto Mono"/>
                <a:cs typeface="Roboto Mono"/>
                <a:sym typeface="Roboto Mono"/>
              </a:rPr>
              <a:t>j = </a:t>
            </a:r>
            <a:r>
              <a:rPr i="1" lang="zh-CN" sz="900">
                <a:solidFill>
                  <a:srgbClr val="A9B7C6"/>
                </a:solidFill>
                <a:highlight>
                  <a:srgbClr val="2B2B2B"/>
                </a:highlight>
                <a:latin typeface="Roboto Mono"/>
                <a:ea typeface="Roboto Mono"/>
                <a:cs typeface="Roboto Mono"/>
                <a:sym typeface="Roboto Mono"/>
              </a:rPr>
              <a:t>round</a:t>
            </a:r>
            <a:r>
              <a:rPr lang="zh-CN" sz="900">
                <a:solidFill>
                  <a:srgbClr val="A9B7C6"/>
                </a:solidFill>
                <a:highlight>
                  <a:srgbClr val="2B2B2B"/>
                </a:highlight>
                <a:latin typeface="Roboto Mono"/>
                <a:ea typeface="Roboto Mono"/>
                <a:cs typeface="Roboto Mono"/>
                <a:sym typeface="Roboto Mono"/>
              </a:rPr>
              <a:t>((y / </a:t>
            </a:r>
            <a:r>
              <a:rPr i="1" lang="zh-CN" sz="900">
                <a:solidFill>
                  <a:srgbClr val="9876AA"/>
                </a:solidFill>
                <a:highlight>
                  <a:srgbClr val="2B2B2B"/>
                </a:highlight>
                <a:latin typeface="Roboto Mono"/>
                <a:ea typeface="Roboto Mono"/>
                <a:cs typeface="Roboto Mono"/>
                <a:sym typeface="Roboto Mono"/>
              </a:rPr>
              <a:t>GridWidth</a:t>
            </a:r>
            <a:r>
              <a:rPr lang="zh-CN" sz="900">
                <a:solidFill>
                  <a:srgbClr val="A9B7C6"/>
                </a:solidFill>
                <a:highlight>
                  <a:srgbClr val="2B2B2B"/>
                </a:highlight>
                <a:latin typeface="Roboto Mono"/>
                <a:ea typeface="Roboto Mono"/>
                <a:cs typeface="Roboto Mono"/>
                <a:sym typeface="Roboto Mono"/>
              </a:rPr>
              <a:t>).toDouble()).toInt()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return </a:t>
            </a:r>
            <a:r>
              <a:rPr i="1" lang="zh-CN" sz="900">
                <a:solidFill>
                  <a:srgbClr val="A9B7C6"/>
                </a:solidFill>
                <a:highlight>
                  <a:srgbClr val="2B2B2B"/>
                </a:highlight>
                <a:latin typeface="Roboto Mono"/>
                <a:ea typeface="Roboto Mono"/>
                <a:cs typeface="Roboto Mono"/>
                <a:sym typeface="Roboto Mono"/>
              </a:rPr>
              <a:t>IntOffset</a:t>
            </a:r>
            <a:r>
              <a:rPr lang="zh-CN" sz="900">
                <a:solidFill>
                  <a:srgbClr val="A9B7C6"/>
                </a:solidFill>
                <a:highlight>
                  <a:srgbClr val="2B2B2B"/>
                </a:highlight>
                <a:latin typeface="Roboto Mono"/>
                <a:ea typeface="Roboto Mono"/>
                <a:cs typeface="Roboto Mono"/>
                <a:sym typeface="Roboto Mono"/>
              </a:rPr>
              <a:t>(i</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j)</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800">
              <a:latin typeface="Roboto Mono"/>
              <a:ea typeface="Roboto Mono"/>
              <a:cs typeface="Roboto Mono"/>
              <a:sym typeface="Roboto Mono"/>
            </a:endParaRPr>
          </a:p>
        </p:txBody>
      </p:sp>
      <p:grpSp>
        <p:nvGrpSpPr>
          <p:cNvPr id="416" name="Google Shape;416;p45"/>
          <p:cNvGrpSpPr/>
          <p:nvPr/>
        </p:nvGrpSpPr>
        <p:grpSpPr>
          <a:xfrm>
            <a:off x="689261" y="1535229"/>
            <a:ext cx="2768698" cy="2409885"/>
            <a:chOff x="1388813" y="2076059"/>
            <a:chExt cx="2350538" cy="2153991"/>
          </a:xfrm>
        </p:grpSpPr>
        <p:sp>
          <p:nvSpPr>
            <p:cNvPr id="417" name="Google Shape;417;p45"/>
            <p:cNvSpPr/>
            <p:nvPr/>
          </p:nvSpPr>
          <p:spPr>
            <a:xfrm>
              <a:off x="1388825"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Client</a:t>
              </a:r>
              <a:endParaRPr sz="400">
                <a:solidFill>
                  <a:srgbClr val="5F6368"/>
                </a:solidFill>
              </a:endParaRPr>
            </a:p>
          </p:txBody>
        </p:sp>
        <p:sp>
          <p:nvSpPr>
            <p:cNvPr id="418" name="Google Shape;418;p45"/>
            <p:cNvSpPr/>
            <p:nvPr/>
          </p:nvSpPr>
          <p:spPr>
            <a:xfrm>
              <a:off x="2609550"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Server</a:t>
              </a:r>
              <a:endParaRPr sz="400">
                <a:solidFill>
                  <a:srgbClr val="5F6368"/>
                </a:solidFill>
              </a:endParaRPr>
            </a:p>
          </p:txBody>
        </p:sp>
        <p:sp>
          <p:nvSpPr>
            <p:cNvPr id="419" name="Google Shape;419;p45"/>
            <p:cNvSpPr/>
            <p:nvPr/>
          </p:nvSpPr>
          <p:spPr>
            <a:xfrm>
              <a:off x="1388825" y="3455009"/>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API</a:t>
              </a:r>
              <a:endParaRPr sz="400">
                <a:solidFill>
                  <a:srgbClr val="5F6368"/>
                </a:solidFill>
              </a:endParaRPr>
            </a:p>
          </p:txBody>
        </p:sp>
        <p:sp>
          <p:nvSpPr>
            <p:cNvPr id="420" name="Google Shape;420;p45"/>
            <p:cNvSpPr/>
            <p:nvPr/>
          </p:nvSpPr>
          <p:spPr>
            <a:xfrm>
              <a:off x="1388825" y="30075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Logic：MVIKotlin</a:t>
              </a:r>
              <a:endParaRPr sz="400">
                <a:solidFill>
                  <a:srgbClr val="5F6368"/>
                </a:solidFill>
              </a:endParaRPr>
            </a:p>
          </p:txBody>
        </p:sp>
        <p:sp>
          <p:nvSpPr>
            <p:cNvPr id="421" name="Google Shape;421;p45"/>
            <p:cNvSpPr/>
            <p:nvPr/>
          </p:nvSpPr>
          <p:spPr>
            <a:xfrm>
              <a:off x="1388825" y="25492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UI：Compose</a:t>
              </a:r>
              <a:endParaRPr sz="400">
                <a:solidFill>
                  <a:srgbClr val="5F6368"/>
                </a:solidFill>
              </a:endParaRPr>
            </a:p>
          </p:txBody>
        </p:sp>
        <p:sp>
          <p:nvSpPr>
            <p:cNvPr id="422" name="Google Shape;422;p45"/>
            <p:cNvSpPr/>
            <p:nvPr/>
          </p:nvSpPr>
          <p:spPr>
            <a:xfrm>
              <a:off x="1388813"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Android</a:t>
              </a:r>
              <a:endParaRPr sz="400">
                <a:solidFill>
                  <a:srgbClr val="5F6368"/>
                </a:solidFill>
              </a:endParaRPr>
            </a:p>
          </p:txBody>
        </p:sp>
        <p:sp>
          <p:nvSpPr>
            <p:cNvPr id="423" name="Google Shape;423;p45"/>
            <p:cNvSpPr/>
            <p:nvPr/>
          </p:nvSpPr>
          <p:spPr>
            <a:xfrm>
              <a:off x="2609538"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Desktop</a:t>
              </a:r>
              <a:endParaRPr sz="400">
                <a:solidFill>
                  <a:srgbClr val="5F6368"/>
                </a:solidFill>
              </a:endParaRPr>
            </a:p>
          </p:txBody>
        </p:sp>
      </p:grpSp>
      <p:sp>
        <p:nvSpPr>
          <p:cNvPr id="424" name="Google Shape;424;p45"/>
          <p:cNvSpPr/>
          <p:nvPr/>
        </p:nvSpPr>
        <p:spPr>
          <a:xfrm>
            <a:off x="691584" y="2053494"/>
            <a:ext cx="2768700" cy="381300"/>
          </a:xfrm>
          <a:prstGeom prst="roundRect">
            <a:avLst>
              <a:gd fmla="val 13377" name="adj"/>
            </a:avLst>
          </a:prstGeom>
          <a:solidFill>
            <a:srgbClr val="FFFFFF"/>
          </a:solidFill>
          <a:ln cap="flat" cmpd="sng" w="19050">
            <a:solidFill>
              <a:srgbClr val="5F6368"/>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UI：Compose</a:t>
            </a:r>
            <a:endParaRPr sz="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8" name="Shape 88"/>
        <p:cNvGrpSpPr/>
        <p:nvPr/>
      </p:nvGrpSpPr>
      <p:grpSpPr>
        <a:xfrm>
          <a:off x="0" y="0"/>
          <a:ext cx="0" cy="0"/>
          <a:chOff x="0" y="0"/>
          <a:chExt cx="0" cy="0"/>
        </a:xfrm>
      </p:grpSpPr>
      <p:sp>
        <p:nvSpPr>
          <p:cNvPr id="89" name="Google Shape;89;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Contents</a:t>
            </a:r>
            <a:endParaRPr>
              <a:latin typeface="Google Sans Medium"/>
              <a:ea typeface="Google Sans Medium"/>
              <a:cs typeface="Google Sans Medium"/>
              <a:sym typeface="Google Sans Medium"/>
            </a:endParaRPr>
          </a:p>
        </p:txBody>
      </p:sp>
      <p:sp>
        <p:nvSpPr>
          <p:cNvPr id="90" name="Google Shape;90;p19"/>
          <p:cNvSpPr txBox="1"/>
          <p:nvPr>
            <p:ph idx="1" type="body"/>
          </p:nvPr>
        </p:nvSpPr>
        <p:spPr>
          <a:xfrm>
            <a:off x="311700" y="1389600"/>
            <a:ext cx="4918200" cy="317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oogle Sans"/>
              <a:buAutoNum type="arabicPeriod"/>
            </a:pPr>
            <a:r>
              <a:rPr lang="zh-CN">
                <a:latin typeface="Google Sans"/>
                <a:ea typeface="Google Sans"/>
                <a:cs typeface="Google Sans"/>
                <a:sym typeface="Google Sans"/>
              </a:rPr>
              <a:t>Jetpack Compose </a:t>
            </a:r>
            <a:r>
              <a:rPr lang="zh-CN" sz="1000">
                <a:latin typeface="Google Sans"/>
                <a:ea typeface="Google Sans"/>
                <a:cs typeface="Google Sans"/>
                <a:sym typeface="Google Sans"/>
              </a:rPr>
              <a:t>(4 mins)</a:t>
            </a:r>
            <a:endParaRPr sz="1000">
              <a:latin typeface="Google Sans"/>
              <a:ea typeface="Google Sans"/>
              <a:cs typeface="Google Sans"/>
              <a:sym typeface="Google Sans"/>
            </a:endParaRPr>
          </a:p>
          <a:p>
            <a:pPr indent="-330200" lvl="0" marL="457200" rtl="0" algn="l">
              <a:spcBef>
                <a:spcPts val="1000"/>
              </a:spcBef>
              <a:spcAft>
                <a:spcPts val="0"/>
              </a:spcAft>
              <a:buSzPts val="1600"/>
              <a:buFont typeface="Google Sans"/>
              <a:buAutoNum type="arabicPeriod"/>
            </a:pPr>
            <a:r>
              <a:rPr lang="zh-CN">
                <a:latin typeface="Google Sans"/>
                <a:ea typeface="Google Sans"/>
                <a:cs typeface="Google Sans"/>
                <a:sym typeface="Google Sans"/>
              </a:rPr>
              <a:t>Kotlin Multiplatform </a:t>
            </a:r>
            <a:r>
              <a:rPr lang="zh-CN" sz="1000">
                <a:latin typeface="Google Sans"/>
                <a:ea typeface="Google Sans"/>
                <a:cs typeface="Google Sans"/>
                <a:sym typeface="Google Sans"/>
              </a:rPr>
              <a:t>(4 </a:t>
            </a:r>
            <a:r>
              <a:rPr lang="zh-CN" sz="1000">
                <a:latin typeface="Google Sans"/>
                <a:ea typeface="Google Sans"/>
                <a:cs typeface="Google Sans"/>
                <a:sym typeface="Google Sans"/>
              </a:rPr>
              <a:t>mins)</a:t>
            </a:r>
            <a:endParaRPr sz="1000">
              <a:latin typeface="Google Sans"/>
              <a:ea typeface="Google Sans"/>
              <a:cs typeface="Google Sans"/>
              <a:sym typeface="Google Sans"/>
            </a:endParaRPr>
          </a:p>
          <a:p>
            <a:pPr indent="-330200" lvl="0" marL="457200" rtl="0" algn="l">
              <a:spcBef>
                <a:spcPts val="1000"/>
              </a:spcBef>
              <a:spcAft>
                <a:spcPts val="0"/>
              </a:spcAft>
              <a:buSzPts val="1600"/>
              <a:buFont typeface="Google Sans"/>
              <a:buAutoNum type="arabicPeriod"/>
            </a:pPr>
            <a:r>
              <a:rPr lang="zh-CN">
                <a:latin typeface="Google Sans"/>
                <a:ea typeface="Google Sans"/>
                <a:cs typeface="Google Sans"/>
                <a:sym typeface="Google Sans"/>
              </a:rPr>
              <a:t>Compose Multiplatform </a:t>
            </a:r>
            <a:r>
              <a:rPr lang="zh-CN" sz="1000">
                <a:latin typeface="Google Sans"/>
                <a:ea typeface="Google Sans"/>
                <a:cs typeface="Google Sans"/>
                <a:sym typeface="Google Sans"/>
              </a:rPr>
              <a:t>(10 mins)</a:t>
            </a:r>
            <a:endParaRPr sz="1000">
              <a:latin typeface="Google Sans"/>
              <a:ea typeface="Google Sans"/>
              <a:cs typeface="Google Sans"/>
              <a:sym typeface="Google Sans"/>
            </a:endParaRPr>
          </a:p>
          <a:p>
            <a:pPr indent="-330200" lvl="0" marL="457200" rtl="0" algn="l">
              <a:spcBef>
                <a:spcPts val="1000"/>
              </a:spcBef>
              <a:spcAft>
                <a:spcPts val="0"/>
              </a:spcAft>
              <a:buSzPts val="1600"/>
              <a:buFont typeface="Google Sans"/>
              <a:buAutoNum type="arabicPeriod"/>
            </a:pPr>
            <a:r>
              <a:rPr lang="zh-CN">
                <a:latin typeface="Google Sans"/>
                <a:ea typeface="Google Sans"/>
                <a:cs typeface="Google Sans"/>
                <a:sym typeface="Google Sans"/>
              </a:rPr>
              <a:t>Sample </a:t>
            </a:r>
            <a:r>
              <a:rPr lang="zh-CN" sz="1000">
                <a:latin typeface="Google Sans"/>
                <a:ea typeface="Google Sans"/>
                <a:cs typeface="Google Sans"/>
                <a:sym typeface="Google Sans"/>
              </a:rPr>
              <a:t>(10 mins)</a:t>
            </a:r>
            <a:endParaRPr sz="1000">
              <a:latin typeface="Google Sans"/>
              <a:ea typeface="Google Sans"/>
              <a:cs typeface="Google Sans"/>
              <a:sym typeface="Google Sans"/>
            </a:endParaRPr>
          </a:p>
          <a:p>
            <a:pPr indent="-330200" lvl="0" marL="457200" rtl="0" algn="l">
              <a:spcBef>
                <a:spcPts val="1000"/>
              </a:spcBef>
              <a:spcAft>
                <a:spcPts val="1000"/>
              </a:spcAft>
              <a:buSzPts val="1600"/>
              <a:buFont typeface="Google Sans"/>
              <a:buAutoNum type="arabicPeriod"/>
            </a:pPr>
            <a:r>
              <a:rPr lang="zh-CN">
                <a:latin typeface="Google Sans"/>
                <a:ea typeface="Google Sans"/>
                <a:cs typeface="Google Sans"/>
                <a:sym typeface="Google Sans"/>
              </a:rPr>
              <a:t>Summary </a:t>
            </a:r>
            <a:r>
              <a:rPr lang="zh-CN" sz="1000">
                <a:latin typeface="Google Sans"/>
                <a:ea typeface="Google Sans"/>
                <a:cs typeface="Google Sans"/>
                <a:sym typeface="Google Sans"/>
              </a:rPr>
              <a:t>(2 mins)</a:t>
            </a:r>
            <a:endParaRPr sz="1000">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Logic：AppViewModel</a:t>
            </a:r>
            <a:endParaRPr>
              <a:latin typeface="Google Sans Medium"/>
              <a:ea typeface="Google Sans Medium"/>
              <a:cs typeface="Google Sans Medium"/>
              <a:sym typeface="Google Sans Medium"/>
            </a:endParaRPr>
          </a:p>
        </p:txBody>
      </p:sp>
      <p:sp>
        <p:nvSpPr>
          <p:cNvPr id="430" name="Google Shape;430;p46"/>
          <p:cNvSpPr txBox="1"/>
          <p:nvPr/>
        </p:nvSpPr>
        <p:spPr>
          <a:xfrm>
            <a:off x="4135750" y="0"/>
            <a:ext cx="50082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class </a:t>
            </a:r>
            <a:r>
              <a:rPr lang="zh-CN" sz="850">
                <a:solidFill>
                  <a:srgbClr val="A9B7C6"/>
                </a:solidFill>
                <a:highlight>
                  <a:srgbClr val="2B2B2B"/>
                </a:highlight>
                <a:latin typeface="Roboto Mono"/>
                <a:ea typeface="Roboto Mono"/>
                <a:cs typeface="Roboto Mono"/>
                <a:sym typeface="Roboto Mono"/>
              </a:rPr>
              <a:t>AppViewModel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private val </a:t>
            </a:r>
            <a:r>
              <a:rPr lang="zh-CN" sz="850">
                <a:solidFill>
                  <a:srgbClr val="A9B7C6"/>
                </a:solidFill>
                <a:highlight>
                  <a:srgbClr val="2B2B2B"/>
                </a:highlight>
                <a:latin typeface="Roboto Mono"/>
                <a:ea typeface="Roboto Mono"/>
                <a:cs typeface="Roboto Mono"/>
                <a:sym typeface="Roboto Mono"/>
              </a:rPr>
              <a:t>store = </a:t>
            </a:r>
            <a:endParaRPr sz="850">
              <a:solidFill>
                <a:srgbClr val="A9B7C6"/>
              </a:solidFill>
              <a:highlight>
                <a:srgbClr val="2B2B2B"/>
              </a:highlight>
              <a:latin typeface="Roboto Mono"/>
              <a:ea typeface="Roboto Mono"/>
              <a:cs typeface="Roboto Mono"/>
              <a:sym typeface="Roboto Mono"/>
            </a:endParaRPr>
          </a:p>
          <a:p>
            <a:pPr indent="45720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AppStateStoreProvider(DefaultStoreFactory()).provide()</a:t>
            </a:r>
            <a:endParaRPr sz="850">
              <a:solidFill>
                <a:srgbClr val="A9B7C6"/>
              </a:solidFill>
              <a:highlight>
                <a:srgbClr val="2B2B2B"/>
              </a:highlight>
              <a:latin typeface="Roboto Mono"/>
              <a:ea typeface="Roboto Mono"/>
              <a:cs typeface="Roboto Mono"/>
              <a:sym typeface="Roboto Mono"/>
            </a:endParaRPr>
          </a:p>
          <a:p>
            <a:pPr indent="45720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var </a:t>
            </a:r>
            <a:r>
              <a:rPr lang="zh-CN" sz="850">
                <a:solidFill>
                  <a:srgbClr val="A9B7C6"/>
                </a:solidFill>
                <a:highlight>
                  <a:srgbClr val="2B2B2B"/>
                </a:highlight>
                <a:latin typeface="Roboto Mono"/>
                <a:ea typeface="Roboto Mono"/>
                <a:cs typeface="Roboto Mono"/>
                <a:sym typeface="Roboto Mono"/>
              </a:rPr>
              <a:t>appState </a:t>
            </a:r>
            <a:r>
              <a:rPr lang="zh-CN" sz="850">
                <a:solidFill>
                  <a:srgbClr val="CC7832"/>
                </a:solidFill>
                <a:highlight>
                  <a:srgbClr val="2B2B2B"/>
                </a:highlight>
                <a:latin typeface="Roboto Mono"/>
                <a:ea typeface="Roboto Mono"/>
                <a:cs typeface="Roboto Mono"/>
                <a:sym typeface="Roboto Mono"/>
              </a:rPr>
              <a:t>by </a:t>
            </a:r>
            <a:r>
              <a:rPr lang="zh-CN" sz="850">
                <a:solidFill>
                  <a:srgbClr val="A9B7C6"/>
                </a:solidFill>
                <a:highlight>
                  <a:srgbClr val="2B2B2B"/>
                </a:highlight>
                <a:latin typeface="Roboto Mono"/>
                <a:ea typeface="Roboto Mono"/>
                <a:cs typeface="Roboto Mono"/>
                <a:sym typeface="Roboto Mono"/>
              </a:rPr>
              <a:t>mutableStateOf(AppStateStore.State())</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init </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store.states(observer(</a:t>
            </a:r>
            <a:r>
              <a:rPr lang="zh-CN" sz="850">
                <a:solidFill>
                  <a:srgbClr val="467CDA"/>
                </a:solidFill>
                <a:highlight>
                  <a:srgbClr val="2B2B2B"/>
                </a:highlight>
                <a:latin typeface="Roboto Mono"/>
                <a:ea typeface="Roboto Mono"/>
                <a:cs typeface="Roboto Mono"/>
                <a:sym typeface="Roboto Mono"/>
              </a:rPr>
              <a:t>onNext = </a:t>
            </a:r>
            <a:r>
              <a:rPr b="1" lang="zh-CN" sz="850">
                <a:solidFill>
                  <a:srgbClr val="A9B7C6"/>
                </a:solidFill>
                <a:highlight>
                  <a:srgbClr val="2B2B2B"/>
                </a:highlight>
                <a:latin typeface="Roboto Mono"/>
                <a:ea typeface="Roboto Mono"/>
                <a:cs typeface="Roboto Mono"/>
                <a:sym typeface="Roboto Mono"/>
              </a:rPr>
              <a:t>{</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appState = it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b="1" lang="zh-CN" sz="850">
                <a:solidFill>
                  <a:srgbClr val="A9B7C6"/>
                </a:solidFill>
                <a:highlight>
                  <a:srgbClr val="2B2B2B"/>
                </a:highlight>
                <a:latin typeface="Roboto Mono"/>
                <a:ea typeface="Roboto Mono"/>
                <a:cs typeface="Roboto Mono"/>
                <a:sym typeface="Roboto Mono"/>
              </a:rPr>
              <a:t>}</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45720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coroutineScope.launch </a:t>
            </a:r>
            <a:r>
              <a:rPr b="1"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808080"/>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Api.receiveMessage().collect </a:t>
            </a:r>
            <a:r>
              <a:rPr b="1" lang="zh-CN" sz="850">
                <a:solidFill>
                  <a:srgbClr val="A9B7C6"/>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msg </a:t>
            </a:r>
            <a:r>
              <a:rPr b="1" lang="zh-CN" sz="850">
                <a:solidFill>
                  <a:srgbClr val="A9B7C6"/>
                </a:solidFill>
                <a:highlight>
                  <a:srgbClr val="2B2B2B"/>
                </a:highlight>
                <a:latin typeface="Roboto Mono"/>
                <a:ea typeface="Roboto Mono"/>
                <a:cs typeface="Roboto Mono"/>
                <a:sym typeface="Roboto Mono"/>
              </a:rPr>
              <a:t>-&gt;</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store.accept(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when </a:t>
            </a:r>
            <a:r>
              <a:rPr lang="zh-CN" sz="850">
                <a:solidFill>
                  <a:srgbClr val="A9B7C6"/>
                </a:solidFill>
                <a:highlight>
                  <a:srgbClr val="2B2B2B"/>
                </a:highlight>
                <a:latin typeface="Roboto Mono"/>
                <a:ea typeface="Roboto Mono"/>
                <a:cs typeface="Roboto Mono"/>
                <a:sym typeface="Roboto Mono"/>
              </a:rPr>
              <a:t>(msg)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is </a:t>
            </a:r>
            <a:r>
              <a:rPr lang="zh-CN" sz="850">
                <a:solidFill>
                  <a:srgbClr val="A9B7C6"/>
                </a:solidFill>
                <a:highlight>
                  <a:srgbClr val="2B2B2B"/>
                </a:highlight>
                <a:latin typeface="Roboto Mono"/>
                <a:ea typeface="Roboto Mono"/>
                <a:cs typeface="Roboto Mono"/>
                <a:sym typeface="Roboto Mono"/>
              </a:rPr>
              <a:t>Message.PlaceStone -&gt;</a:t>
            </a:r>
            <a:endParaRPr sz="850">
              <a:solidFill>
                <a:srgbClr val="A9B7C6"/>
              </a:solidFill>
              <a:highlight>
                <a:srgbClr val="2B2B2B"/>
              </a:highlight>
              <a:latin typeface="Roboto Mono"/>
              <a:ea typeface="Roboto Mono"/>
              <a:cs typeface="Roboto Mono"/>
              <a:sym typeface="Roboto Mono"/>
            </a:endParaRPr>
          </a:p>
          <a:p>
            <a:pPr indent="0" lvl="0" marL="137160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Intent.PlaceStone(</a:t>
            </a:r>
            <a:endParaRPr sz="850">
              <a:solidFill>
                <a:srgbClr val="A9B7C6"/>
              </a:solidFill>
              <a:highlight>
                <a:srgbClr val="2B2B2B"/>
              </a:highlight>
              <a:latin typeface="Roboto Mono"/>
              <a:ea typeface="Roboto Mono"/>
              <a:cs typeface="Roboto Mono"/>
              <a:sym typeface="Roboto Mono"/>
            </a:endParaRPr>
          </a:p>
          <a:p>
            <a:pPr indent="0" lvl="0" marL="182880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msg.offset</a:t>
            </a:r>
            <a:r>
              <a:rPr lang="zh-CN" sz="850">
                <a:solidFill>
                  <a:srgbClr val="CC7832"/>
                </a:solidFill>
                <a:highlight>
                  <a:srgbClr val="2B2B2B"/>
                </a:highlight>
                <a:latin typeface="Roboto Mono"/>
                <a:ea typeface="Roboto Mono"/>
                <a:cs typeface="Roboto Mono"/>
                <a:sym typeface="Roboto Mono"/>
              </a:rPr>
              <a:t>,</a:t>
            </a:r>
            <a:endParaRPr sz="850">
              <a:solidFill>
                <a:srgbClr val="CC7832"/>
              </a:solidFill>
              <a:highlight>
                <a:srgbClr val="2B2B2B"/>
              </a:highlight>
              <a:latin typeface="Roboto Mono"/>
              <a:ea typeface="Roboto Mono"/>
              <a:cs typeface="Roboto Mono"/>
              <a:sym typeface="Roboto Mono"/>
            </a:endParaRPr>
          </a:p>
          <a:p>
            <a:pPr indent="0" lvl="0" marL="182880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store.state.stoneColor != STONE_WHITE)</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is </a:t>
            </a:r>
            <a:r>
              <a:rPr lang="zh-CN" sz="850">
                <a:solidFill>
                  <a:srgbClr val="A9B7C6"/>
                </a:solidFill>
                <a:highlight>
                  <a:srgbClr val="2B2B2B"/>
                </a:highlight>
                <a:latin typeface="Roboto Mono"/>
                <a:ea typeface="Roboto Mono"/>
                <a:cs typeface="Roboto Mono"/>
                <a:sym typeface="Roboto Mono"/>
              </a:rPr>
              <a:t>Message.ChooseColor -&gt; </a:t>
            </a:r>
            <a:endParaRPr sz="850">
              <a:solidFill>
                <a:srgbClr val="A9B7C6"/>
              </a:solidFill>
              <a:highlight>
                <a:srgbClr val="2B2B2B"/>
              </a:highlight>
              <a:latin typeface="Roboto Mono"/>
              <a:ea typeface="Roboto Mono"/>
              <a:cs typeface="Roboto Mono"/>
              <a:sym typeface="Roboto Mono"/>
            </a:endParaRPr>
          </a:p>
          <a:p>
            <a:pPr indent="0" lvl="0" marL="137160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Intent.SetStoneColor(!msg.isWhite)</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808080"/>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}.apply </a:t>
            </a:r>
            <a:r>
              <a:rPr b="1" lang="zh-CN" sz="850">
                <a:solidFill>
                  <a:srgbClr val="A9B7C6"/>
                </a:solidFill>
                <a:highlight>
                  <a:srgbClr val="2B2B2B"/>
                </a:highlight>
                <a:latin typeface="Roboto Mono"/>
                <a:ea typeface="Roboto Mono"/>
                <a:cs typeface="Roboto Mono"/>
                <a:sym typeface="Roboto Mono"/>
              </a:rPr>
              <a:t>{</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localIntent = </a:t>
            </a:r>
            <a:r>
              <a:rPr lang="zh-CN" sz="850">
                <a:solidFill>
                  <a:srgbClr val="CC7832"/>
                </a:solidFill>
                <a:highlight>
                  <a:srgbClr val="2B2B2B"/>
                </a:highlight>
                <a:latin typeface="Roboto Mono"/>
                <a:ea typeface="Roboto Mono"/>
                <a:cs typeface="Roboto Mono"/>
                <a:sym typeface="Roboto Mono"/>
              </a:rPr>
              <a:t>false</a:t>
            </a:r>
            <a:endParaRPr sz="85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                   </a:t>
            </a:r>
            <a:r>
              <a:rPr b="1" lang="zh-CN" sz="850">
                <a:solidFill>
                  <a:srgbClr val="A9B7C6"/>
                </a:solidFill>
                <a:highlight>
                  <a:srgbClr val="2B2B2B"/>
                </a:highlight>
                <a:latin typeface="Roboto Mono"/>
                <a:ea typeface="Roboto Mono"/>
                <a:cs typeface="Roboto Mono"/>
                <a:sym typeface="Roboto Mono"/>
              </a:rPr>
              <a:t>}</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b="1" lang="zh-CN" sz="850">
                <a:solidFill>
                  <a:srgbClr val="A9B7C6"/>
                </a:solidFill>
                <a:highlight>
                  <a:srgbClr val="2B2B2B"/>
                </a:highlight>
                <a:latin typeface="Roboto Mono"/>
                <a:ea typeface="Roboto Mono"/>
                <a:cs typeface="Roboto Mono"/>
                <a:sym typeface="Roboto Mono"/>
              </a:rPr>
              <a:t>}</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   fun </a:t>
            </a:r>
            <a:r>
              <a:rPr lang="zh-CN" sz="850">
                <a:solidFill>
                  <a:srgbClr val="FFC66D"/>
                </a:solidFill>
                <a:highlight>
                  <a:srgbClr val="2B2B2B"/>
                </a:highlight>
                <a:latin typeface="Roboto Mono"/>
                <a:ea typeface="Roboto Mono"/>
                <a:cs typeface="Roboto Mono"/>
                <a:sym typeface="Roboto Mono"/>
              </a:rPr>
              <a:t>placeStone</a:t>
            </a:r>
            <a:r>
              <a:rPr lang="zh-CN" sz="850">
                <a:solidFill>
                  <a:srgbClr val="A9B7C6"/>
                </a:solidFill>
                <a:highlight>
                  <a:srgbClr val="2B2B2B"/>
                </a:highlight>
                <a:latin typeface="Roboto Mono"/>
                <a:ea typeface="Roboto Mono"/>
                <a:cs typeface="Roboto Mono"/>
                <a:sym typeface="Roboto Mono"/>
              </a:rPr>
              <a:t>(offset: IntOffset)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store.accept(Intent.PlaceStone(</a:t>
            </a:r>
            <a:endParaRPr sz="850">
              <a:solidFill>
                <a:srgbClr val="A9B7C6"/>
              </a:solidFill>
              <a:highlight>
                <a:srgbClr val="2B2B2B"/>
              </a:highlight>
              <a:latin typeface="Roboto Mono"/>
              <a:ea typeface="Roboto Mono"/>
              <a:cs typeface="Roboto Mono"/>
              <a:sym typeface="Roboto Mono"/>
            </a:endParaRPr>
          </a:p>
          <a:p>
            <a:pPr indent="457200" lvl="0" marL="91440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offset</a:t>
            </a: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store.state.stoneColor == STONE_WHITE)</a:t>
            </a:r>
            <a:endParaRPr sz="850">
              <a:solidFill>
                <a:srgbClr val="A9B7C6"/>
              </a:solidFill>
              <a:highlight>
                <a:srgbClr val="2B2B2B"/>
              </a:highlight>
              <a:latin typeface="Roboto Mono"/>
              <a:ea typeface="Roboto Mono"/>
              <a:cs typeface="Roboto Mono"/>
              <a:sym typeface="Roboto Mono"/>
            </a:endParaRPr>
          </a:p>
          <a:p>
            <a:pPr indent="45720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p:txBody>
      </p:sp>
      <p:grpSp>
        <p:nvGrpSpPr>
          <p:cNvPr id="431" name="Google Shape;431;p46"/>
          <p:cNvGrpSpPr/>
          <p:nvPr/>
        </p:nvGrpSpPr>
        <p:grpSpPr>
          <a:xfrm>
            <a:off x="689261" y="1535229"/>
            <a:ext cx="2768698" cy="2409885"/>
            <a:chOff x="1388813" y="2076059"/>
            <a:chExt cx="2350538" cy="2153991"/>
          </a:xfrm>
        </p:grpSpPr>
        <p:sp>
          <p:nvSpPr>
            <p:cNvPr id="432" name="Google Shape;432;p46"/>
            <p:cNvSpPr/>
            <p:nvPr/>
          </p:nvSpPr>
          <p:spPr>
            <a:xfrm>
              <a:off x="1388825"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Client</a:t>
              </a:r>
              <a:endParaRPr sz="400">
                <a:solidFill>
                  <a:srgbClr val="5F6368"/>
                </a:solidFill>
              </a:endParaRPr>
            </a:p>
          </p:txBody>
        </p:sp>
        <p:sp>
          <p:nvSpPr>
            <p:cNvPr id="433" name="Google Shape;433;p46"/>
            <p:cNvSpPr/>
            <p:nvPr/>
          </p:nvSpPr>
          <p:spPr>
            <a:xfrm>
              <a:off x="2609550"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Server</a:t>
              </a:r>
              <a:endParaRPr sz="400">
                <a:solidFill>
                  <a:srgbClr val="5F6368"/>
                </a:solidFill>
              </a:endParaRPr>
            </a:p>
          </p:txBody>
        </p:sp>
        <p:sp>
          <p:nvSpPr>
            <p:cNvPr id="434" name="Google Shape;434;p46"/>
            <p:cNvSpPr/>
            <p:nvPr/>
          </p:nvSpPr>
          <p:spPr>
            <a:xfrm>
              <a:off x="1388825" y="3455009"/>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API</a:t>
              </a:r>
              <a:endParaRPr sz="400">
                <a:solidFill>
                  <a:srgbClr val="5F6368"/>
                </a:solidFill>
              </a:endParaRPr>
            </a:p>
          </p:txBody>
        </p:sp>
        <p:sp>
          <p:nvSpPr>
            <p:cNvPr id="435" name="Google Shape;435;p46"/>
            <p:cNvSpPr/>
            <p:nvPr/>
          </p:nvSpPr>
          <p:spPr>
            <a:xfrm>
              <a:off x="1388825" y="30075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Logic：MVIKotlin</a:t>
              </a:r>
              <a:endParaRPr sz="400">
                <a:solidFill>
                  <a:srgbClr val="5F6368"/>
                </a:solidFill>
              </a:endParaRPr>
            </a:p>
          </p:txBody>
        </p:sp>
        <p:sp>
          <p:nvSpPr>
            <p:cNvPr id="436" name="Google Shape;436;p46"/>
            <p:cNvSpPr/>
            <p:nvPr/>
          </p:nvSpPr>
          <p:spPr>
            <a:xfrm>
              <a:off x="1388825" y="25492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UI：Compose</a:t>
              </a:r>
              <a:endParaRPr sz="400">
                <a:solidFill>
                  <a:srgbClr val="5F6368"/>
                </a:solidFill>
              </a:endParaRPr>
            </a:p>
          </p:txBody>
        </p:sp>
        <p:sp>
          <p:nvSpPr>
            <p:cNvPr id="437" name="Google Shape;437;p46"/>
            <p:cNvSpPr/>
            <p:nvPr/>
          </p:nvSpPr>
          <p:spPr>
            <a:xfrm>
              <a:off x="1388813"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Android</a:t>
              </a:r>
              <a:endParaRPr sz="400">
                <a:solidFill>
                  <a:srgbClr val="5F6368"/>
                </a:solidFill>
              </a:endParaRPr>
            </a:p>
          </p:txBody>
        </p:sp>
        <p:sp>
          <p:nvSpPr>
            <p:cNvPr id="438" name="Google Shape;438;p46"/>
            <p:cNvSpPr/>
            <p:nvPr/>
          </p:nvSpPr>
          <p:spPr>
            <a:xfrm>
              <a:off x="2609538"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Desktop</a:t>
              </a:r>
              <a:endParaRPr sz="400">
                <a:solidFill>
                  <a:srgbClr val="5F6368"/>
                </a:solidFill>
              </a:endParaRPr>
            </a:p>
          </p:txBody>
        </p:sp>
      </p:grpSp>
      <p:sp>
        <p:nvSpPr>
          <p:cNvPr id="439" name="Google Shape;439;p46"/>
          <p:cNvSpPr/>
          <p:nvPr/>
        </p:nvSpPr>
        <p:spPr>
          <a:xfrm>
            <a:off x="691599" y="2578827"/>
            <a:ext cx="2768700" cy="381300"/>
          </a:xfrm>
          <a:prstGeom prst="roundRect">
            <a:avLst>
              <a:gd fmla="val 13377" name="adj"/>
            </a:avLst>
          </a:prstGeom>
          <a:solidFill>
            <a:srgbClr val="FFFFFF"/>
          </a:solidFill>
          <a:ln cap="flat" cmpd="sng" w="19050">
            <a:solidFill>
              <a:srgbClr val="5F6368"/>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Logic：</a:t>
            </a:r>
            <a:r>
              <a:rPr lang="zh-CN" sz="1100">
                <a:solidFill>
                  <a:srgbClr val="1A1A1A"/>
                </a:solidFill>
                <a:latin typeface="Google Sans Medium"/>
                <a:ea typeface="Google Sans Medium"/>
                <a:cs typeface="Google Sans Medium"/>
                <a:sym typeface="Google Sans Medium"/>
              </a:rPr>
              <a:t>AppViewModel</a:t>
            </a:r>
            <a:endParaRPr sz="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Logic：</a:t>
            </a:r>
            <a:r>
              <a:rPr lang="zh-CN">
                <a:latin typeface="Google Sans Medium"/>
                <a:ea typeface="Google Sans Medium"/>
                <a:cs typeface="Google Sans Medium"/>
                <a:sym typeface="Google Sans Medium"/>
              </a:rPr>
              <a:t>MVIKotlin</a:t>
            </a:r>
            <a:endParaRPr>
              <a:latin typeface="Google Sans Medium"/>
              <a:ea typeface="Google Sans Medium"/>
              <a:cs typeface="Google Sans Medium"/>
              <a:sym typeface="Google Sans Medium"/>
            </a:endParaRPr>
          </a:p>
        </p:txBody>
      </p:sp>
      <p:sp>
        <p:nvSpPr>
          <p:cNvPr id="445" name="Google Shape;445;p47"/>
          <p:cNvSpPr txBox="1"/>
          <p:nvPr/>
        </p:nvSpPr>
        <p:spPr>
          <a:xfrm>
            <a:off x="4135750" y="0"/>
            <a:ext cx="50082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10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10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10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interface </a:t>
            </a:r>
            <a:r>
              <a:rPr lang="zh-CN" sz="900">
                <a:solidFill>
                  <a:srgbClr val="A9B7C6"/>
                </a:solidFill>
                <a:highlight>
                  <a:srgbClr val="2B2B2B"/>
                </a:highlight>
                <a:latin typeface="Roboto Mono"/>
                <a:ea typeface="Roboto Mono"/>
                <a:cs typeface="Roboto Mono"/>
                <a:sym typeface="Roboto Mono"/>
              </a:rPr>
              <a:t>AppStateStore : Store&lt;Intent</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State</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Unit&gt;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   sealed class </a:t>
            </a:r>
            <a:r>
              <a:rPr lang="zh-CN" sz="900">
                <a:solidFill>
                  <a:srgbClr val="A9B7C6"/>
                </a:solidFill>
                <a:highlight>
                  <a:srgbClr val="2B2B2B"/>
                </a:highlight>
                <a:latin typeface="Roboto Mono"/>
                <a:ea typeface="Roboto Mono"/>
                <a:cs typeface="Roboto Mono"/>
                <a:sym typeface="Roboto Mono"/>
              </a:rPr>
              <a:t>Intent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var </a:t>
            </a:r>
            <a:r>
              <a:rPr lang="zh-CN" sz="900">
                <a:solidFill>
                  <a:srgbClr val="9876AA"/>
                </a:solidFill>
                <a:highlight>
                  <a:srgbClr val="2B2B2B"/>
                </a:highlight>
                <a:latin typeface="Roboto Mono"/>
                <a:ea typeface="Roboto Mono"/>
                <a:cs typeface="Roboto Mono"/>
                <a:sym typeface="Roboto Mono"/>
              </a:rPr>
              <a:t>localIntent</a:t>
            </a:r>
            <a:r>
              <a:rPr lang="zh-CN" sz="900">
                <a:solidFill>
                  <a:srgbClr val="A9B7C6"/>
                </a:solidFill>
                <a:highlight>
                  <a:srgbClr val="2B2B2B"/>
                </a:highlight>
                <a:latin typeface="Roboto Mono"/>
                <a:ea typeface="Roboto Mono"/>
                <a:cs typeface="Roboto Mono"/>
                <a:sym typeface="Roboto Mono"/>
              </a:rPr>
              <a:t>: Boolean = </a:t>
            </a:r>
            <a:r>
              <a:rPr lang="zh-CN" sz="900">
                <a:solidFill>
                  <a:srgbClr val="CC7832"/>
                </a:solidFill>
                <a:highlight>
                  <a:srgbClr val="2B2B2B"/>
                </a:highlight>
                <a:latin typeface="Roboto Mono"/>
                <a:ea typeface="Roboto Mono"/>
                <a:cs typeface="Roboto Mono"/>
                <a:sym typeface="Roboto Mono"/>
              </a:rPr>
              <a:t>true</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       data class </a:t>
            </a:r>
            <a:r>
              <a:rPr lang="zh-CN" sz="900">
                <a:solidFill>
                  <a:srgbClr val="A9B7C6"/>
                </a:solidFill>
                <a:highlight>
                  <a:srgbClr val="2B2B2B"/>
                </a:highlight>
                <a:latin typeface="Roboto Mono"/>
                <a:ea typeface="Roboto Mono"/>
                <a:cs typeface="Roboto Mono"/>
                <a:sym typeface="Roboto Mono"/>
              </a:rPr>
              <a:t>PlaceStone(</a:t>
            </a:r>
            <a:endParaRPr sz="900">
              <a:solidFill>
                <a:srgbClr val="A9B7C6"/>
              </a:solidFill>
              <a:highlight>
                <a:srgbClr val="2B2B2B"/>
              </a:highlight>
              <a:latin typeface="Roboto Mono"/>
              <a:ea typeface="Roboto Mono"/>
              <a:cs typeface="Roboto Mono"/>
              <a:sym typeface="Roboto Mono"/>
            </a:endParaRPr>
          </a:p>
          <a:p>
            <a:pPr indent="457200" lvl="0" marL="45720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val </a:t>
            </a:r>
            <a:r>
              <a:rPr lang="zh-CN" sz="900">
                <a:solidFill>
                  <a:srgbClr val="9876AA"/>
                </a:solidFill>
                <a:highlight>
                  <a:srgbClr val="2B2B2B"/>
                </a:highlight>
                <a:latin typeface="Roboto Mono"/>
                <a:ea typeface="Roboto Mono"/>
                <a:cs typeface="Roboto Mono"/>
                <a:sym typeface="Roboto Mono"/>
              </a:rPr>
              <a:t>offset</a:t>
            </a:r>
            <a:r>
              <a:rPr lang="zh-CN" sz="900">
                <a:solidFill>
                  <a:srgbClr val="A9B7C6"/>
                </a:solidFill>
                <a:highlight>
                  <a:srgbClr val="2B2B2B"/>
                </a:highlight>
                <a:latin typeface="Roboto Mono"/>
                <a:ea typeface="Roboto Mono"/>
                <a:cs typeface="Roboto Mono"/>
                <a:sym typeface="Roboto Mono"/>
              </a:rPr>
              <a:t>: IntOffset</a:t>
            </a:r>
            <a:r>
              <a:rPr lang="zh-CN" sz="900">
                <a:solidFill>
                  <a:srgbClr val="CC7832"/>
                </a:solidFill>
                <a:highlight>
                  <a:srgbClr val="2B2B2B"/>
                </a:highlight>
                <a:latin typeface="Roboto Mono"/>
                <a:ea typeface="Roboto Mono"/>
                <a:cs typeface="Roboto Mono"/>
                <a:sym typeface="Roboto Mono"/>
              </a:rPr>
              <a:t>,</a:t>
            </a:r>
            <a:endParaRPr sz="900">
              <a:solidFill>
                <a:srgbClr val="CC7832"/>
              </a:solidFill>
              <a:highlight>
                <a:srgbClr val="2B2B2B"/>
              </a:highlight>
              <a:latin typeface="Roboto Mono"/>
              <a:ea typeface="Roboto Mono"/>
              <a:cs typeface="Roboto Mono"/>
              <a:sym typeface="Roboto Mono"/>
            </a:endParaRPr>
          </a:p>
          <a:p>
            <a:pPr indent="457200" lvl="0" marL="45720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val </a:t>
            </a:r>
            <a:r>
              <a:rPr lang="zh-CN" sz="900">
                <a:solidFill>
                  <a:srgbClr val="9876AA"/>
                </a:solidFill>
                <a:highlight>
                  <a:srgbClr val="2B2B2B"/>
                </a:highlight>
                <a:latin typeface="Roboto Mono"/>
                <a:ea typeface="Roboto Mono"/>
                <a:cs typeface="Roboto Mono"/>
                <a:sym typeface="Roboto Mono"/>
              </a:rPr>
              <a:t>isWhite</a:t>
            </a:r>
            <a:r>
              <a:rPr lang="zh-CN" sz="900">
                <a:solidFill>
                  <a:srgbClr val="A9B7C6"/>
                </a:solidFill>
                <a:highlight>
                  <a:srgbClr val="2B2B2B"/>
                </a:highlight>
                <a:latin typeface="Roboto Mono"/>
                <a:ea typeface="Roboto Mono"/>
                <a:cs typeface="Roboto Mono"/>
                <a:sym typeface="Roboto Mono"/>
              </a:rPr>
              <a:t>: Boolean) : Intent()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data class </a:t>
            </a:r>
            <a:r>
              <a:rPr lang="zh-CN" sz="900">
                <a:solidFill>
                  <a:srgbClr val="A9B7C6"/>
                </a:solidFill>
                <a:highlight>
                  <a:srgbClr val="2B2B2B"/>
                </a:highlight>
                <a:latin typeface="Roboto Mono"/>
                <a:ea typeface="Roboto Mono"/>
                <a:cs typeface="Roboto Mono"/>
                <a:sym typeface="Roboto Mono"/>
              </a:rPr>
              <a:t>SetStoneColor(</a:t>
            </a:r>
            <a:endParaRPr sz="900">
              <a:solidFill>
                <a:srgbClr val="A9B7C6"/>
              </a:solidFill>
              <a:highlight>
                <a:srgbClr val="2B2B2B"/>
              </a:highlight>
              <a:latin typeface="Roboto Mono"/>
              <a:ea typeface="Roboto Mono"/>
              <a:cs typeface="Roboto Mono"/>
              <a:sym typeface="Roboto Mono"/>
            </a:endParaRPr>
          </a:p>
          <a:p>
            <a:pPr indent="457200" lvl="0" marL="45720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val </a:t>
            </a:r>
            <a:r>
              <a:rPr lang="zh-CN" sz="900">
                <a:solidFill>
                  <a:srgbClr val="9876AA"/>
                </a:solidFill>
                <a:highlight>
                  <a:srgbClr val="2B2B2B"/>
                </a:highlight>
                <a:latin typeface="Roboto Mono"/>
                <a:ea typeface="Roboto Mono"/>
                <a:cs typeface="Roboto Mono"/>
                <a:sym typeface="Roboto Mono"/>
              </a:rPr>
              <a:t>isWhite</a:t>
            </a:r>
            <a:r>
              <a:rPr lang="zh-CN" sz="900">
                <a:solidFill>
                  <a:srgbClr val="A9B7C6"/>
                </a:solidFill>
                <a:highlight>
                  <a:srgbClr val="2B2B2B"/>
                </a:highlight>
                <a:latin typeface="Roboto Mono"/>
                <a:ea typeface="Roboto Mono"/>
                <a:cs typeface="Roboto Mono"/>
                <a:sym typeface="Roboto Mono"/>
              </a:rPr>
              <a:t>: Boolean) : Intent()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data class </a:t>
            </a:r>
            <a:r>
              <a:rPr lang="zh-CN" sz="900">
                <a:solidFill>
                  <a:srgbClr val="A9B7C6"/>
                </a:solidFill>
                <a:highlight>
                  <a:srgbClr val="2B2B2B"/>
                </a:highlight>
                <a:latin typeface="Roboto Mono"/>
                <a:ea typeface="Roboto Mono"/>
                <a:cs typeface="Roboto Mono"/>
                <a:sym typeface="Roboto Mono"/>
              </a:rPr>
              <a:t>State(</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val </a:t>
            </a:r>
            <a:r>
              <a:rPr lang="zh-CN" sz="900">
                <a:solidFill>
                  <a:srgbClr val="9876AA"/>
                </a:solidFill>
                <a:highlight>
                  <a:srgbClr val="2B2B2B"/>
                </a:highlight>
                <a:latin typeface="Roboto Mono"/>
                <a:ea typeface="Roboto Mono"/>
                <a:cs typeface="Roboto Mono"/>
                <a:sym typeface="Roboto Mono"/>
              </a:rPr>
              <a:t>boardData</a:t>
            </a:r>
            <a:r>
              <a:rPr lang="zh-CN" sz="900">
                <a:solidFill>
                  <a:srgbClr val="A9B7C6"/>
                </a:solidFill>
                <a:highlight>
                  <a:srgbClr val="2B2B2B"/>
                </a:highlight>
                <a:latin typeface="Roboto Mono"/>
                <a:ea typeface="Roboto Mono"/>
                <a:cs typeface="Roboto Mono"/>
                <a:sym typeface="Roboto Mono"/>
              </a:rPr>
              <a:t>: BoardData = </a:t>
            </a:r>
            <a:r>
              <a:rPr i="1" lang="zh-CN" sz="900">
                <a:solidFill>
                  <a:srgbClr val="A9B7C6"/>
                </a:solidFill>
                <a:highlight>
                  <a:srgbClr val="2B2B2B"/>
                </a:highlight>
                <a:latin typeface="Roboto Mono"/>
                <a:ea typeface="Roboto Mono"/>
                <a:cs typeface="Roboto Mono"/>
                <a:sym typeface="Roboto Mono"/>
              </a:rPr>
              <a:t>emptyArray</a:t>
            </a:r>
            <a:r>
              <a:rPr lang="zh-CN" sz="900">
                <a:solidFill>
                  <a:srgbClr val="A9B7C6"/>
                </a:solidFill>
                <a:highlight>
                  <a:srgbClr val="2B2B2B"/>
                </a:highlight>
                <a:latin typeface="Roboto Mono"/>
                <a:ea typeface="Roboto Mono"/>
                <a:cs typeface="Roboto Mono"/>
                <a:sym typeface="Roboto Mono"/>
              </a:rPr>
              <a:t>()</a:t>
            </a:r>
            <a:r>
              <a:rPr lang="zh-CN" sz="900">
                <a:solidFill>
                  <a:srgbClr val="CC7832"/>
                </a:solidFill>
                <a:highlight>
                  <a:srgbClr val="2B2B2B"/>
                </a:highlight>
                <a:latin typeface="Roboto Mono"/>
                <a:ea typeface="Roboto Mono"/>
                <a:cs typeface="Roboto Mono"/>
                <a:sym typeface="Roboto Mono"/>
              </a:rPr>
              <a:t>,</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       val </a:t>
            </a:r>
            <a:r>
              <a:rPr lang="zh-CN" sz="900">
                <a:solidFill>
                  <a:srgbClr val="9876AA"/>
                </a:solidFill>
                <a:highlight>
                  <a:srgbClr val="2B2B2B"/>
                </a:highlight>
                <a:latin typeface="Roboto Mono"/>
                <a:ea typeface="Roboto Mono"/>
                <a:cs typeface="Roboto Mono"/>
                <a:sym typeface="Roboto Mono"/>
              </a:rPr>
              <a:t>stoneColor</a:t>
            </a:r>
            <a:r>
              <a:rPr lang="zh-CN" sz="900">
                <a:solidFill>
                  <a:srgbClr val="A9B7C6"/>
                </a:solidFill>
                <a:highlight>
                  <a:srgbClr val="2B2B2B"/>
                </a:highlight>
                <a:latin typeface="Roboto Mono"/>
                <a:ea typeface="Roboto Mono"/>
                <a:cs typeface="Roboto Mono"/>
                <a:sym typeface="Roboto Mono"/>
              </a:rPr>
              <a:t>: Int = </a:t>
            </a:r>
            <a:r>
              <a:rPr i="1" lang="zh-CN" sz="900">
                <a:solidFill>
                  <a:srgbClr val="9876AA"/>
                </a:solidFill>
                <a:highlight>
                  <a:srgbClr val="2B2B2B"/>
                </a:highlight>
                <a:latin typeface="Roboto Mono"/>
                <a:ea typeface="Roboto Mono"/>
                <a:cs typeface="Roboto Mono"/>
                <a:sym typeface="Roboto Mono"/>
              </a:rPr>
              <a:t>STONE_NONE</a:t>
            </a:r>
            <a:r>
              <a:rPr lang="zh-CN" sz="900">
                <a:solidFill>
                  <a:srgbClr val="CC7832"/>
                </a:solidFill>
                <a:highlight>
                  <a:srgbClr val="2B2B2B"/>
                </a:highlight>
                <a:latin typeface="Roboto Mono"/>
                <a:ea typeface="Roboto Mono"/>
                <a:cs typeface="Roboto Mono"/>
                <a:sym typeface="Roboto Mono"/>
              </a:rPr>
              <a:t>,</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       val </a:t>
            </a:r>
            <a:r>
              <a:rPr lang="zh-CN" sz="900">
                <a:solidFill>
                  <a:srgbClr val="9876AA"/>
                </a:solidFill>
                <a:highlight>
                  <a:srgbClr val="2B2B2B"/>
                </a:highlight>
                <a:latin typeface="Roboto Mono"/>
                <a:ea typeface="Roboto Mono"/>
                <a:cs typeface="Roboto Mono"/>
                <a:sym typeface="Roboto Mono"/>
              </a:rPr>
              <a:t>gameStatus</a:t>
            </a:r>
            <a:r>
              <a:rPr lang="zh-CN" sz="900">
                <a:solidFill>
                  <a:srgbClr val="A9B7C6"/>
                </a:solidFill>
                <a:highlight>
                  <a:srgbClr val="2B2B2B"/>
                </a:highlight>
                <a:latin typeface="Roboto Mono"/>
                <a:ea typeface="Roboto Mono"/>
                <a:cs typeface="Roboto Mono"/>
                <a:sym typeface="Roboto Mono"/>
              </a:rPr>
              <a:t>: Int = </a:t>
            </a:r>
            <a:r>
              <a:rPr i="1" lang="zh-CN" sz="900">
                <a:solidFill>
                  <a:srgbClr val="9876AA"/>
                </a:solidFill>
                <a:highlight>
                  <a:srgbClr val="2B2B2B"/>
                </a:highlight>
                <a:latin typeface="Roboto Mono"/>
                <a:ea typeface="Roboto Mono"/>
                <a:cs typeface="Roboto Mono"/>
                <a:sym typeface="Roboto Mono"/>
              </a:rPr>
              <a:t>GAME_PLAYING</a:t>
            </a:r>
            <a:endParaRPr i="1" sz="900">
              <a:solidFill>
                <a:srgbClr val="9876AA"/>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i="1" lang="zh-CN" sz="900">
                <a:solidFill>
                  <a:srgbClr val="9876AA"/>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BBB529"/>
              </a:solidFill>
              <a:highlight>
                <a:srgbClr val="2B2B2B"/>
              </a:highlight>
              <a:latin typeface="Roboto Mono"/>
              <a:ea typeface="Roboto Mono"/>
              <a:cs typeface="Roboto Mono"/>
              <a:sym typeface="Roboto Mono"/>
            </a:endParaRPr>
          </a:p>
        </p:txBody>
      </p:sp>
      <p:grpSp>
        <p:nvGrpSpPr>
          <p:cNvPr id="446" name="Google Shape;446;p47"/>
          <p:cNvGrpSpPr/>
          <p:nvPr/>
        </p:nvGrpSpPr>
        <p:grpSpPr>
          <a:xfrm>
            <a:off x="689261" y="1535229"/>
            <a:ext cx="2768698" cy="2409885"/>
            <a:chOff x="1388813" y="2076059"/>
            <a:chExt cx="2350538" cy="2153991"/>
          </a:xfrm>
        </p:grpSpPr>
        <p:sp>
          <p:nvSpPr>
            <p:cNvPr id="447" name="Google Shape;447;p47"/>
            <p:cNvSpPr/>
            <p:nvPr/>
          </p:nvSpPr>
          <p:spPr>
            <a:xfrm>
              <a:off x="1388825"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Client</a:t>
              </a:r>
              <a:endParaRPr sz="400">
                <a:solidFill>
                  <a:srgbClr val="5F6368"/>
                </a:solidFill>
              </a:endParaRPr>
            </a:p>
          </p:txBody>
        </p:sp>
        <p:sp>
          <p:nvSpPr>
            <p:cNvPr id="448" name="Google Shape;448;p47"/>
            <p:cNvSpPr/>
            <p:nvPr/>
          </p:nvSpPr>
          <p:spPr>
            <a:xfrm>
              <a:off x="2609550"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Server</a:t>
              </a:r>
              <a:endParaRPr sz="400">
                <a:solidFill>
                  <a:srgbClr val="5F6368"/>
                </a:solidFill>
              </a:endParaRPr>
            </a:p>
          </p:txBody>
        </p:sp>
        <p:sp>
          <p:nvSpPr>
            <p:cNvPr id="449" name="Google Shape;449;p47"/>
            <p:cNvSpPr/>
            <p:nvPr/>
          </p:nvSpPr>
          <p:spPr>
            <a:xfrm>
              <a:off x="1388825" y="3455009"/>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API</a:t>
              </a:r>
              <a:endParaRPr sz="400">
                <a:solidFill>
                  <a:srgbClr val="5F6368"/>
                </a:solidFill>
              </a:endParaRPr>
            </a:p>
          </p:txBody>
        </p:sp>
        <p:sp>
          <p:nvSpPr>
            <p:cNvPr id="450" name="Google Shape;450;p47"/>
            <p:cNvSpPr/>
            <p:nvPr/>
          </p:nvSpPr>
          <p:spPr>
            <a:xfrm>
              <a:off x="1388825" y="30075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Logic：MVIKotlin</a:t>
              </a:r>
              <a:endParaRPr sz="400">
                <a:solidFill>
                  <a:srgbClr val="5F6368"/>
                </a:solidFill>
              </a:endParaRPr>
            </a:p>
          </p:txBody>
        </p:sp>
        <p:sp>
          <p:nvSpPr>
            <p:cNvPr id="451" name="Google Shape;451;p47"/>
            <p:cNvSpPr/>
            <p:nvPr/>
          </p:nvSpPr>
          <p:spPr>
            <a:xfrm>
              <a:off x="1388825" y="25492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UI：Compose</a:t>
              </a:r>
              <a:endParaRPr sz="400">
                <a:solidFill>
                  <a:srgbClr val="5F6368"/>
                </a:solidFill>
              </a:endParaRPr>
            </a:p>
          </p:txBody>
        </p:sp>
        <p:sp>
          <p:nvSpPr>
            <p:cNvPr id="452" name="Google Shape;452;p47"/>
            <p:cNvSpPr/>
            <p:nvPr/>
          </p:nvSpPr>
          <p:spPr>
            <a:xfrm>
              <a:off x="1388813"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Android</a:t>
              </a:r>
              <a:endParaRPr sz="400">
                <a:solidFill>
                  <a:srgbClr val="5F6368"/>
                </a:solidFill>
              </a:endParaRPr>
            </a:p>
          </p:txBody>
        </p:sp>
        <p:sp>
          <p:nvSpPr>
            <p:cNvPr id="453" name="Google Shape;453;p47"/>
            <p:cNvSpPr/>
            <p:nvPr/>
          </p:nvSpPr>
          <p:spPr>
            <a:xfrm>
              <a:off x="2609538"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Desktop</a:t>
              </a:r>
              <a:endParaRPr sz="400">
                <a:solidFill>
                  <a:srgbClr val="5F6368"/>
                </a:solidFill>
              </a:endParaRPr>
            </a:p>
          </p:txBody>
        </p:sp>
      </p:grpSp>
      <p:sp>
        <p:nvSpPr>
          <p:cNvPr id="454" name="Google Shape;454;p47"/>
          <p:cNvSpPr/>
          <p:nvPr/>
        </p:nvSpPr>
        <p:spPr>
          <a:xfrm>
            <a:off x="691599" y="2578827"/>
            <a:ext cx="2768700" cy="381300"/>
          </a:xfrm>
          <a:prstGeom prst="roundRect">
            <a:avLst>
              <a:gd fmla="val 13377" name="adj"/>
            </a:avLst>
          </a:prstGeom>
          <a:solidFill>
            <a:srgbClr val="FFFFFF"/>
          </a:solidFill>
          <a:ln cap="flat" cmpd="sng" w="19050">
            <a:solidFill>
              <a:srgbClr val="5F6368"/>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Logic：MVIKotlin</a:t>
            </a:r>
            <a:endParaRPr sz="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8"/>
          <p:cNvSpPr/>
          <p:nvPr/>
        </p:nvSpPr>
        <p:spPr>
          <a:xfrm>
            <a:off x="656800" y="1897275"/>
            <a:ext cx="2664900" cy="987900"/>
          </a:xfrm>
          <a:prstGeom prst="roundRect">
            <a:avLst>
              <a:gd fmla="val 3532"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60" name="Google Shape;460;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Logic：MVIKotlin</a:t>
            </a:r>
            <a:endParaRPr>
              <a:latin typeface="Google Sans Medium"/>
              <a:ea typeface="Google Sans Medium"/>
              <a:cs typeface="Google Sans Medium"/>
              <a:sym typeface="Google Sans Medium"/>
            </a:endParaRPr>
          </a:p>
        </p:txBody>
      </p:sp>
      <p:sp>
        <p:nvSpPr>
          <p:cNvPr id="461" name="Google Shape;461;p48"/>
          <p:cNvSpPr txBox="1"/>
          <p:nvPr/>
        </p:nvSpPr>
        <p:spPr>
          <a:xfrm>
            <a:off x="4135750" y="0"/>
            <a:ext cx="50082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CC7832"/>
                </a:solidFill>
                <a:highlight>
                  <a:srgbClr val="2B2B2B"/>
                </a:highlight>
                <a:latin typeface="Roboto Mono"/>
                <a:ea typeface="Roboto Mono"/>
                <a:cs typeface="Roboto Mono"/>
                <a:sym typeface="Roboto Mono"/>
              </a:rPr>
              <a:t>internal class </a:t>
            </a:r>
            <a:r>
              <a:rPr lang="zh-CN" sz="850">
                <a:solidFill>
                  <a:srgbClr val="A9B7C6"/>
                </a:solidFill>
                <a:highlight>
                  <a:srgbClr val="2B2B2B"/>
                </a:highlight>
                <a:latin typeface="Roboto Mono"/>
                <a:ea typeface="Roboto Mono"/>
                <a:cs typeface="Roboto Mono"/>
                <a:sym typeface="Roboto Mono"/>
              </a:rPr>
              <a:t>AppStateStoreProvider(</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private val </a:t>
            </a:r>
            <a:r>
              <a:rPr lang="zh-CN" sz="850">
                <a:solidFill>
                  <a:srgbClr val="9876AA"/>
                </a:solidFill>
                <a:highlight>
                  <a:srgbClr val="2B2B2B"/>
                </a:highlight>
                <a:latin typeface="Roboto Mono"/>
                <a:ea typeface="Roboto Mono"/>
                <a:cs typeface="Roboto Mono"/>
                <a:sym typeface="Roboto Mono"/>
              </a:rPr>
              <a:t>storeFactory</a:t>
            </a:r>
            <a:r>
              <a:rPr lang="zh-CN" sz="850">
                <a:solidFill>
                  <a:srgbClr val="A9B7C6"/>
                </a:solidFill>
                <a:highlight>
                  <a:srgbClr val="2B2B2B"/>
                </a:highlight>
                <a:latin typeface="Roboto Mono"/>
                <a:ea typeface="Roboto Mono"/>
                <a:cs typeface="Roboto Mono"/>
                <a:sym typeface="Roboto Mono"/>
              </a:rPr>
              <a:t>: StoreFactory</a:t>
            </a:r>
            <a:r>
              <a:rPr lang="zh-CN" sz="850">
                <a:solidFill>
                  <a:srgbClr val="CC7832"/>
                </a:solidFill>
                <a:highlight>
                  <a:srgbClr val="2B2B2B"/>
                </a:highlight>
                <a:latin typeface="Roboto Mono"/>
                <a:ea typeface="Roboto Mono"/>
                <a:cs typeface="Roboto Mono"/>
                <a:sym typeface="Roboto Mono"/>
              </a:rPr>
              <a:t>,</a:t>
            </a:r>
            <a:endParaRPr sz="85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fun </a:t>
            </a:r>
            <a:r>
              <a:rPr lang="zh-CN" sz="850">
                <a:solidFill>
                  <a:srgbClr val="FFC66D"/>
                </a:solidFill>
                <a:highlight>
                  <a:srgbClr val="2B2B2B"/>
                </a:highlight>
                <a:latin typeface="Roboto Mono"/>
                <a:ea typeface="Roboto Mono"/>
                <a:cs typeface="Roboto Mono"/>
                <a:sym typeface="Roboto Mono"/>
              </a:rPr>
              <a:t>provide</a:t>
            </a:r>
            <a:r>
              <a:rPr lang="zh-CN" sz="850">
                <a:solidFill>
                  <a:srgbClr val="A9B7C6"/>
                </a:solidFill>
                <a:highlight>
                  <a:srgbClr val="2B2B2B"/>
                </a:highlight>
                <a:latin typeface="Roboto Mono"/>
                <a:ea typeface="Roboto Mono"/>
                <a:cs typeface="Roboto Mono"/>
                <a:sym typeface="Roboto Mono"/>
              </a:rPr>
              <a:t>(): AppStateStore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object </a:t>
            </a:r>
            <a:r>
              <a:rPr lang="zh-CN" sz="850">
                <a:solidFill>
                  <a:srgbClr val="A9B7C6"/>
                </a:solidFill>
                <a:highlight>
                  <a:srgbClr val="2B2B2B"/>
                </a:highlight>
                <a:latin typeface="Roboto Mono"/>
                <a:ea typeface="Roboto Mono"/>
                <a:cs typeface="Roboto Mono"/>
                <a:sym typeface="Roboto Mono"/>
              </a:rPr>
              <a:t>: AppStateStore</a:t>
            </a:r>
            <a:r>
              <a:rPr lang="zh-CN" sz="850">
                <a:solidFill>
                  <a:srgbClr val="CC7832"/>
                </a:solidFill>
                <a:highlight>
                  <a:srgbClr val="2B2B2B"/>
                </a:highlight>
                <a:latin typeface="Roboto Mono"/>
                <a:ea typeface="Roboto Mono"/>
                <a:cs typeface="Roboto Mono"/>
                <a:sym typeface="Roboto Mono"/>
              </a:rPr>
              <a:t>,</a:t>
            </a:r>
            <a:endParaRPr sz="850">
              <a:solidFill>
                <a:srgbClr val="CC7832"/>
              </a:solidFill>
              <a:highlight>
                <a:srgbClr val="2B2B2B"/>
              </a:highlight>
              <a:latin typeface="Roboto Mono"/>
              <a:ea typeface="Roboto Mono"/>
              <a:cs typeface="Roboto Mono"/>
              <a:sym typeface="Roboto Mono"/>
            </a:endParaRPr>
          </a:p>
          <a:p>
            <a:pPr indent="0" lvl="0" marL="457200" rtl="0" algn="l">
              <a:spcBef>
                <a:spcPts val="0"/>
              </a:spcBef>
              <a:spcAft>
                <a:spcPts val="0"/>
              </a:spcAft>
              <a:buNone/>
            </a:pP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Store&lt;Intent</a:t>
            </a: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State</a:t>
            </a: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Unit&gt; </a:t>
            </a:r>
            <a:r>
              <a:rPr lang="zh-CN" sz="850">
                <a:solidFill>
                  <a:srgbClr val="CC7832"/>
                </a:solidFill>
                <a:highlight>
                  <a:srgbClr val="2B2B2B"/>
                </a:highlight>
                <a:latin typeface="Roboto Mono"/>
                <a:ea typeface="Roboto Mono"/>
                <a:cs typeface="Roboto Mono"/>
                <a:sym typeface="Roboto Mono"/>
              </a:rPr>
              <a:t>by </a:t>
            </a:r>
            <a:r>
              <a:rPr lang="zh-CN" sz="850">
                <a:solidFill>
                  <a:srgbClr val="9876AA"/>
                </a:solidFill>
                <a:highlight>
                  <a:srgbClr val="2B2B2B"/>
                </a:highlight>
                <a:latin typeface="Roboto Mono"/>
                <a:ea typeface="Roboto Mono"/>
                <a:cs typeface="Roboto Mono"/>
                <a:sym typeface="Roboto Mono"/>
              </a:rPr>
              <a:t>storeFactory</a:t>
            </a:r>
            <a:r>
              <a:rPr lang="zh-CN" sz="850">
                <a:solidFill>
                  <a:srgbClr val="A9B7C6"/>
                </a:solidFill>
                <a:highlight>
                  <a:srgbClr val="2B2B2B"/>
                </a:highlight>
                <a:latin typeface="Roboto Mono"/>
                <a:ea typeface="Roboto Mono"/>
                <a:cs typeface="Roboto Mono"/>
                <a:sym typeface="Roboto Mono"/>
              </a:rPr>
              <a:t>.create(</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A9B7C6"/>
                </a:solidFill>
                <a:highlight>
                  <a:srgbClr val="2B2B2B"/>
                </a:highlight>
                <a:latin typeface="Roboto Mono"/>
                <a:ea typeface="Roboto Mono"/>
                <a:cs typeface="Roboto Mono"/>
                <a:sym typeface="Roboto Mono"/>
              </a:rPr>
              <a:t>       		</a:t>
            </a:r>
            <a:r>
              <a:rPr lang="zh-CN" sz="850">
                <a:solidFill>
                  <a:srgbClr val="467CDA"/>
                </a:solidFill>
                <a:highlight>
                  <a:srgbClr val="2B2B2B"/>
                </a:highlight>
                <a:latin typeface="Roboto Mono"/>
                <a:ea typeface="Roboto Mono"/>
                <a:cs typeface="Roboto Mono"/>
                <a:sym typeface="Roboto Mono"/>
              </a:rPr>
              <a:t>initialState = </a:t>
            </a:r>
            <a:r>
              <a:rPr lang="zh-CN" sz="850">
                <a:solidFill>
                  <a:srgbClr val="A9B7C6"/>
                </a:solidFill>
                <a:highlight>
                  <a:srgbClr val="2B2B2B"/>
                </a:highlight>
                <a:latin typeface="Roboto Mono"/>
                <a:ea typeface="Roboto Mono"/>
                <a:cs typeface="Roboto Mono"/>
                <a:sym typeface="Roboto Mono"/>
              </a:rPr>
              <a:t>State()</a:t>
            </a:r>
            <a:r>
              <a:rPr lang="zh-CN" sz="850">
                <a:solidFill>
                  <a:srgbClr val="CC7832"/>
                </a:solidFill>
                <a:highlight>
                  <a:srgbClr val="2B2B2B"/>
                </a:highlight>
                <a:latin typeface="Roboto Mono"/>
                <a:ea typeface="Roboto Mono"/>
                <a:cs typeface="Roboto Mono"/>
                <a:sym typeface="Roboto Mono"/>
              </a:rPr>
              <a:t>,</a:t>
            </a:r>
            <a:endParaRPr sz="85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CC7832"/>
                </a:solidFill>
                <a:highlight>
                  <a:srgbClr val="2B2B2B"/>
                </a:highlight>
                <a:latin typeface="Roboto Mono"/>
                <a:ea typeface="Roboto Mono"/>
                <a:cs typeface="Roboto Mono"/>
                <a:sym typeface="Roboto Mono"/>
              </a:rPr>
              <a:t>       		</a:t>
            </a:r>
            <a:r>
              <a:rPr lang="zh-CN" sz="850">
                <a:solidFill>
                  <a:srgbClr val="467CDA"/>
                </a:solidFill>
                <a:highlight>
                  <a:srgbClr val="2B2B2B"/>
                </a:highlight>
                <a:latin typeface="Roboto Mono"/>
                <a:ea typeface="Roboto Mono"/>
                <a:cs typeface="Roboto Mono"/>
                <a:sym typeface="Roboto Mono"/>
              </a:rPr>
              <a:t>executorFactory = </a:t>
            </a:r>
            <a:r>
              <a:rPr lang="zh-CN" sz="850">
                <a:solidFill>
                  <a:srgbClr val="A9B7C6"/>
                </a:solidFill>
                <a:highlight>
                  <a:srgbClr val="2B2B2B"/>
                </a:highlight>
                <a:latin typeface="Roboto Mono"/>
                <a:ea typeface="Roboto Mono"/>
                <a:cs typeface="Roboto Mono"/>
                <a:sym typeface="Roboto Mono"/>
              </a:rPr>
              <a:t>::ExecutorImpl</a:t>
            </a:r>
            <a:r>
              <a:rPr lang="zh-CN" sz="850">
                <a:solidFill>
                  <a:srgbClr val="CC7832"/>
                </a:solidFill>
                <a:highlight>
                  <a:srgbClr val="2B2B2B"/>
                </a:highlight>
                <a:latin typeface="Roboto Mono"/>
                <a:ea typeface="Roboto Mono"/>
                <a:cs typeface="Roboto Mono"/>
                <a:sym typeface="Roboto Mono"/>
              </a:rPr>
              <a:t>,</a:t>
            </a:r>
            <a:endParaRPr sz="85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CC7832"/>
                </a:solidFill>
                <a:highlight>
                  <a:srgbClr val="2B2B2B"/>
                </a:highlight>
                <a:latin typeface="Roboto Mono"/>
                <a:ea typeface="Roboto Mono"/>
                <a:cs typeface="Roboto Mono"/>
                <a:sym typeface="Roboto Mono"/>
              </a:rPr>
              <a:t>       		</a:t>
            </a:r>
            <a:r>
              <a:rPr lang="zh-CN" sz="850">
                <a:solidFill>
                  <a:srgbClr val="467CDA"/>
                </a:solidFill>
                <a:highlight>
                  <a:srgbClr val="2B2B2B"/>
                </a:highlight>
                <a:latin typeface="Roboto Mono"/>
                <a:ea typeface="Roboto Mono"/>
                <a:cs typeface="Roboto Mono"/>
                <a:sym typeface="Roboto Mono"/>
              </a:rPr>
              <a:t>reducer = </a:t>
            </a:r>
            <a:r>
              <a:rPr lang="zh-CN" sz="850">
                <a:solidFill>
                  <a:srgbClr val="A9B7C6"/>
                </a:solidFill>
                <a:highlight>
                  <a:srgbClr val="2B2B2B"/>
                </a:highlight>
                <a:latin typeface="Roboto Mono"/>
                <a:ea typeface="Roboto Mono"/>
                <a:cs typeface="Roboto Mono"/>
                <a:sym typeface="Roboto Mono"/>
              </a:rPr>
              <a:t>ReducerImpl</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A9B7C6"/>
                </a:solidFill>
                <a:highlight>
                  <a:srgbClr val="2B2B2B"/>
                </a:highlight>
                <a:latin typeface="Roboto Mono"/>
                <a:ea typeface="Roboto Mono"/>
                <a:cs typeface="Roboto Mono"/>
                <a:sym typeface="Roboto Mono"/>
              </a:rPr>
              <a:t>       )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private inner class </a:t>
            </a:r>
            <a:r>
              <a:rPr lang="zh-CN" sz="850">
                <a:solidFill>
                  <a:srgbClr val="A9B7C6"/>
                </a:solidFill>
                <a:highlight>
                  <a:srgbClr val="2B2B2B"/>
                </a:highlight>
                <a:latin typeface="Roboto Mono"/>
                <a:ea typeface="Roboto Mono"/>
                <a:cs typeface="Roboto Mono"/>
                <a:sym typeface="Roboto Mono"/>
              </a:rPr>
              <a:t>ExecutorImpl :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CoroutineExecutor&lt;Intent</a:t>
            </a: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Unit</a:t>
            </a: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State</a:t>
            </a: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Result</a:t>
            </a: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Unit&gt;()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override fun </a:t>
            </a:r>
            <a:r>
              <a:rPr lang="zh-CN" sz="850">
                <a:solidFill>
                  <a:srgbClr val="FFC66D"/>
                </a:solidFill>
                <a:highlight>
                  <a:srgbClr val="2B2B2B"/>
                </a:highlight>
                <a:latin typeface="Roboto Mono"/>
                <a:ea typeface="Roboto Mono"/>
                <a:cs typeface="Roboto Mono"/>
                <a:sym typeface="Roboto Mono"/>
              </a:rPr>
              <a:t>executeIntent</a:t>
            </a:r>
            <a:r>
              <a:rPr lang="zh-CN" sz="850">
                <a:solidFill>
                  <a:srgbClr val="A9B7C6"/>
                </a:solidFill>
                <a:highlight>
                  <a:srgbClr val="2B2B2B"/>
                </a:highlight>
                <a:latin typeface="Roboto Mono"/>
                <a:ea typeface="Roboto Mono"/>
                <a:cs typeface="Roboto Mono"/>
                <a:sym typeface="Roboto Mono"/>
              </a:rPr>
              <a:t>(intent: Intent</a:t>
            </a: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getState: () -&gt; State)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when </a:t>
            </a:r>
            <a:r>
              <a:rPr lang="zh-CN" sz="850">
                <a:solidFill>
                  <a:srgbClr val="A9B7C6"/>
                </a:solidFill>
                <a:highlight>
                  <a:srgbClr val="2B2B2B"/>
                </a:highlight>
                <a:latin typeface="Roboto Mono"/>
                <a:ea typeface="Roboto Mono"/>
                <a:cs typeface="Roboto Mono"/>
                <a:sym typeface="Roboto Mono"/>
              </a:rPr>
              <a:t>(intent)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808080"/>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private object </a:t>
            </a:r>
            <a:r>
              <a:rPr lang="zh-CN" sz="850">
                <a:solidFill>
                  <a:srgbClr val="A9B7C6"/>
                </a:solidFill>
                <a:highlight>
                  <a:srgbClr val="2B2B2B"/>
                </a:highlight>
                <a:latin typeface="Roboto Mono"/>
                <a:ea typeface="Roboto Mono"/>
                <a:cs typeface="Roboto Mono"/>
                <a:sym typeface="Roboto Mono"/>
              </a:rPr>
              <a:t>ReducerImpl : Reducer&lt;State</a:t>
            </a: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Result&gt;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override fun </a:t>
            </a:r>
            <a:r>
              <a:rPr lang="zh-CN" sz="850">
                <a:solidFill>
                  <a:srgbClr val="A9B7C6"/>
                </a:solidFill>
                <a:highlight>
                  <a:srgbClr val="2B2B2B"/>
                </a:highlight>
                <a:latin typeface="Roboto Mono"/>
                <a:ea typeface="Roboto Mono"/>
                <a:cs typeface="Roboto Mono"/>
                <a:sym typeface="Roboto Mono"/>
              </a:rPr>
              <a:t>State.</a:t>
            </a:r>
            <a:r>
              <a:rPr lang="zh-CN" sz="850">
                <a:solidFill>
                  <a:srgbClr val="FFC66D"/>
                </a:solidFill>
                <a:highlight>
                  <a:srgbClr val="2B2B2B"/>
                </a:highlight>
                <a:latin typeface="Roboto Mono"/>
                <a:ea typeface="Roboto Mono"/>
                <a:cs typeface="Roboto Mono"/>
                <a:sym typeface="Roboto Mono"/>
              </a:rPr>
              <a:t>reduce</a:t>
            </a:r>
            <a:r>
              <a:rPr lang="zh-CN" sz="850">
                <a:solidFill>
                  <a:srgbClr val="A9B7C6"/>
                </a:solidFill>
                <a:highlight>
                  <a:srgbClr val="2B2B2B"/>
                </a:highlight>
                <a:latin typeface="Roboto Mono"/>
                <a:ea typeface="Roboto Mono"/>
                <a:cs typeface="Roboto Mono"/>
                <a:sym typeface="Roboto Mono"/>
              </a:rPr>
              <a:t>(result: Result): State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when </a:t>
            </a:r>
            <a:r>
              <a:rPr lang="zh-CN" sz="850">
                <a:solidFill>
                  <a:srgbClr val="A9B7C6"/>
                </a:solidFill>
                <a:highlight>
                  <a:srgbClr val="2B2B2B"/>
                </a:highlight>
                <a:latin typeface="Roboto Mono"/>
                <a:ea typeface="Roboto Mono"/>
                <a:cs typeface="Roboto Mono"/>
                <a:sym typeface="Roboto Mono"/>
              </a:rPr>
              <a:t>(result)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is </a:t>
            </a:r>
            <a:r>
              <a:rPr lang="zh-CN" sz="850">
                <a:solidFill>
                  <a:srgbClr val="A9B7C6"/>
                </a:solidFill>
                <a:highlight>
                  <a:srgbClr val="2B2B2B"/>
                </a:highlight>
                <a:latin typeface="Roboto Mono"/>
                <a:ea typeface="Roboto Mono"/>
                <a:cs typeface="Roboto Mono"/>
                <a:sym typeface="Roboto Mono"/>
              </a:rPr>
              <a:t>Result.StonePlaced -&gt; </a:t>
            </a:r>
            <a:endParaRPr sz="850">
              <a:solidFill>
                <a:srgbClr val="A9B7C6"/>
              </a:solidFill>
              <a:highlight>
                <a:srgbClr val="2B2B2B"/>
              </a:highlight>
              <a:latin typeface="Roboto Mono"/>
              <a:ea typeface="Roboto Mono"/>
              <a:cs typeface="Roboto Mono"/>
              <a:sym typeface="Roboto Mono"/>
            </a:endParaRPr>
          </a:p>
          <a:p>
            <a:pPr indent="0" lvl="0" marL="91440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copy(</a:t>
            </a:r>
            <a:r>
              <a:rPr lang="zh-CN" sz="850">
                <a:solidFill>
                  <a:srgbClr val="467CDA"/>
                </a:solidFill>
                <a:highlight>
                  <a:srgbClr val="2B2B2B"/>
                </a:highlight>
                <a:latin typeface="Roboto Mono"/>
                <a:ea typeface="Roboto Mono"/>
                <a:cs typeface="Roboto Mono"/>
                <a:sym typeface="Roboto Mono"/>
              </a:rPr>
              <a:t>boardData = </a:t>
            </a:r>
            <a:r>
              <a:rPr lang="zh-CN" sz="850">
                <a:solidFill>
                  <a:srgbClr val="A9B7C6"/>
                </a:solidFill>
                <a:highlight>
                  <a:srgbClr val="223C23"/>
                </a:highlight>
                <a:latin typeface="Roboto Mono"/>
                <a:ea typeface="Roboto Mono"/>
                <a:cs typeface="Roboto Mono"/>
                <a:sym typeface="Roboto Mono"/>
              </a:rPr>
              <a:t>result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boardData</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is </a:t>
            </a:r>
            <a:r>
              <a:rPr lang="zh-CN" sz="850">
                <a:solidFill>
                  <a:srgbClr val="A9B7C6"/>
                </a:solidFill>
                <a:highlight>
                  <a:srgbClr val="2B2B2B"/>
                </a:highlight>
                <a:latin typeface="Roboto Mono"/>
                <a:ea typeface="Roboto Mono"/>
                <a:cs typeface="Roboto Mono"/>
                <a:sym typeface="Roboto Mono"/>
              </a:rPr>
              <a:t>Result.StatusChanged -&gt; </a:t>
            </a:r>
            <a:endParaRPr sz="850">
              <a:solidFill>
                <a:srgbClr val="A9B7C6"/>
              </a:solidFill>
              <a:highlight>
                <a:srgbClr val="2B2B2B"/>
              </a:highlight>
              <a:latin typeface="Roboto Mono"/>
              <a:ea typeface="Roboto Mono"/>
              <a:cs typeface="Roboto Mono"/>
              <a:sym typeface="Roboto Mono"/>
            </a:endParaRPr>
          </a:p>
          <a:p>
            <a:pPr indent="457200" lvl="0" marL="45720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copy(</a:t>
            </a:r>
            <a:r>
              <a:rPr lang="zh-CN" sz="850">
                <a:solidFill>
                  <a:srgbClr val="467CDA"/>
                </a:solidFill>
                <a:highlight>
                  <a:srgbClr val="2B2B2B"/>
                </a:highlight>
                <a:latin typeface="Roboto Mono"/>
                <a:ea typeface="Roboto Mono"/>
                <a:cs typeface="Roboto Mono"/>
                <a:sym typeface="Roboto Mono"/>
              </a:rPr>
              <a:t>gameStatus = </a:t>
            </a:r>
            <a:r>
              <a:rPr lang="zh-CN" sz="850">
                <a:solidFill>
                  <a:srgbClr val="A9B7C6"/>
                </a:solidFill>
                <a:highlight>
                  <a:srgbClr val="223C23"/>
                </a:highlight>
                <a:latin typeface="Roboto Mono"/>
                <a:ea typeface="Roboto Mono"/>
                <a:cs typeface="Roboto Mono"/>
                <a:sym typeface="Roboto Mono"/>
              </a:rPr>
              <a:t>result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gameStatus</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p:txBody>
      </p:sp>
      <p:sp>
        <p:nvSpPr>
          <p:cNvPr id="462" name="Google Shape;462;p48"/>
          <p:cNvSpPr/>
          <p:nvPr/>
        </p:nvSpPr>
        <p:spPr>
          <a:xfrm>
            <a:off x="1587980" y="3339704"/>
            <a:ext cx="772200" cy="432300"/>
          </a:xfrm>
          <a:prstGeom prst="roundRect">
            <a:avLst>
              <a:gd fmla="val 13377" name="adj"/>
            </a:avLst>
          </a:prstGeom>
          <a:solidFill>
            <a:srgbClr val="FFFFFF"/>
          </a:solidFill>
          <a:ln cap="flat" cmpd="sng" w="19050">
            <a:solidFill>
              <a:schemeClr val="accent1"/>
            </a:solidFill>
            <a:prstDash val="solid"/>
            <a:miter lim="400000"/>
            <a:headEnd len="sm" w="sm" type="none"/>
            <a:tailEnd len="sm" w="sm" type="none"/>
          </a:ln>
          <a:effectLst>
            <a:outerShdw blurRad="57150" rotWithShape="0" algn="bl" dir="5400000" dist="19050">
              <a:srgbClr val="000000">
                <a:alpha val="50000"/>
              </a:srgbClr>
            </a:outerShdw>
          </a:effectLst>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a:ea typeface="Google Sans"/>
                <a:cs typeface="Google Sans"/>
                <a:sym typeface="Google Sans"/>
              </a:rPr>
              <a:t>UI</a:t>
            </a:r>
            <a:endParaRPr sz="1100">
              <a:latin typeface="Google Sans"/>
              <a:ea typeface="Google Sans"/>
              <a:cs typeface="Google Sans"/>
              <a:sym typeface="Google Sans"/>
            </a:endParaRPr>
          </a:p>
        </p:txBody>
      </p:sp>
      <p:sp>
        <p:nvSpPr>
          <p:cNvPr id="463" name="Google Shape;463;p48"/>
          <p:cNvSpPr/>
          <p:nvPr/>
        </p:nvSpPr>
        <p:spPr>
          <a:xfrm>
            <a:off x="766500" y="2269746"/>
            <a:ext cx="772200" cy="4323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a:effectLst>
            <a:outerShdw blurRad="57150" rotWithShape="0" algn="bl" dir="5400000" dist="19050">
              <a:srgbClr val="000000">
                <a:alpha val="50000"/>
              </a:srgbClr>
            </a:outerShdw>
          </a:effectLst>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a:ea typeface="Google Sans"/>
                <a:cs typeface="Google Sans"/>
                <a:sym typeface="Google Sans"/>
              </a:rPr>
              <a:t>Executor</a:t>
            </a:r>
            <a:endParaRPr sz="1100">
              <a:latin typeface="Google Sans"/>
              <a:ea typeface="Google Sans"/>
              <a:cs typeface="Google Sans"/>
              <a:sym typeface="Google Sans"/>
            </a:endParaRPr>
          </a:p>
        </p:txBody>
      </p:sp>
      <p:sp>
        <p:nvSpPr>
          <p:cNvPr id="464" name="Google Shape;464;p48"/>
          <p:cNvSpPr/>
          <p:nvPr/>
        </p:nvSpPr>
        <p:spPr>
          <a:xfrm>
            <a:off x="2437106" y="2268650"/>
            <a:ext cx="772200" cy="4323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a:effectLst>
            <a:outerShdw blurRad="57150" rotWithShape="0" algn="bl" dir="5400000" dist="19050">
              <a:srgbClr val="000000">
                <a:alpha val="50000"/>
              </a:srgbClr>
            </a:outerShdw>
          </a:effectLst>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a:ea typeface="Google Sans"/>
                <a:cs typeface="Google Sans"/>
                <a:sym typeface="Google Sans"/>
              </a:rPr>
              <a:t>Reducer</a:t>
            </a:r>
            <a:endParaRPr sz="1100">
              <a:latin typeface="Google Sans"/>
              <a:ea typeface="Google Sans"/>
              <a:cs typeface="Google Sans"/>
              <a:sym typeface="Google Sans"/>
            </a:endParaRPr>
          </a:p>
        </p:txBody>
      </p:sp>
      <p:cxnSp>
        <p:nvCxnSpPr>
          <p:cNvPr id="465" name="Google Shape;465;p48"/>
          <p:cNvCxnSpPr>
            <a:stCxn id="462" idx="1"/>
            <a:endCxn id="463" idx="2"/>
          </p:cNvCxnSpPr>
          <p:nvPr/>
        </p:nvCxnSpPr>
        <p:spPr>
          <a:xfrm rot="10800000">
            <a:off x="1152680" y="2702054"/>
            <a:ext cx="435300" cy="853800"/>
          </a:xfrm>
          <a:prstGeom prst="bentConnector2">
            <a:avLst/>
          </a:prstGeom>
          <a:noFill/>
          <a:ln cap="flat" cmpd="sng" w="19050">
            <a:solidFill>
              <a:srgbClr val="0CAD4D"/>
            </a:solidFill>
            <a:prstDash val="solid"/>
            <a:miter lim="8000"/>
            <a:headEnd len="sm" w="sm" type="none"/>
            <a:tailEnd len="med" w="med" type="triangle"/>
          </a:ln>
        </p:spPr>
      </p:cxnSp>
      <p:cxnSp>
        <p:nvCxnSpPr>
          <p:cNvPr id="466" name="Google Shape;466;p48"/>
          <p:cNvCxnSpPr>
            <a:stCxn id="464" idx="2"/>
            <a:endCxn id="462" idx="3"/>
          </p:cNvCxnSpPr>
          <p:nvPr/>
        </p:nvCxnSpPr>
        <p:spPr>
          <a:xfrm rot="5400000">
            <a:off x="2164256" y="2897000"/>
            <a:ext cx="855000" cy="462900"/>
          </a:xfrm>
          <a:prstGeom prst="bentConnector2">
            <a:avLst/>
          </a:prstGeom>
          <a:noFill/>
          <a:ln cap="flat" cmpd="sng" w="19050">
            <a:solidFill>
              <a:srgbClr val="0CAD4D"/>
            </a:solidFill>
            <a:prstDash val="solid"/>
            <a:miter lim="8000"/>
            <a:headEnd len="sm" w="sm" type="none"/>
            <a:tailEnd len="med" w="med" type="triangle"/>
          </a:ln>
        </p:spPr>
      </p:cxnSp>
      <p:cxnSp>
        <p:nvCxnSpPr>
          <p:cNvPr id="467" name="Google Shape;467;p48"/>
          <p:cNvCxnSpPr>
            <a:stCxn id="463" idx="3"/>
            <a:endCxn id="464" idx="1"/>
          </p:cNvCxnSpPr>
          <p:nvPr/>
        </p:nvCxnSpPr>
        <p:spPr>
          <a:xfrm flipH="1" rot="10800000">
            <a:off x="1538700" y="2484696"/>
            <a:ext cx="898500" cy="1200"/>
          </a:xfrm>
          <a:prstGeom prst="bentConnector3">
            <a:avLst>
              <a:gd fmla="val 49995" name="adj1"/>
            </a:avLst>
          </a:prstGeom>
          <a:noFill/>
          <a:ln cap="flat" cmpd="sng" w="19050">
            <a:solidFill>
              <a:srgbClr val="0CAD4D"/>
            </a:solidFill>
            <a:prstDash val="solid"/>
            <a:miter lim="8000"/>
            <a:headEnd len="sm" w="sm" type="none"/>
            <a:tailEnd len="med" w="med" type="triangle"/>
          </a:ln>
        </p:spPr>
      </p:cxnSp>
      <p:sp>
        <p:nvSpPr>
          <p:cNvPr id="468" name="Google Shape;468;p48"/>
          <p:cNvSpPr txBox="1"/>
          <p:nvPr/>
        </p:nvSpPr>
        <p:spPr>
          <a:xfrm>
            <a:off x="1702825" y="2149550"/>
            <a:ext cx="93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Google Sans"/>
                <a:ea typeface="Google Sans"/>
                <a:cs typeface="Google Sans"/>
                <a:sym typeface="Google Sans"/>
              </a:rPr>
              <a:t>Result</a:t>
            </a:r>
            <a:endParaRPr sz="1000">
              <a:latin typeface="Google Sans"/>
              <a:ea typeface="Google Sans"/>
              <a:cs typeface="Google Sans"/>
              <a:sym typeface="Google Sans"/>
            </a:endParaRPr>
          </a:p>
        </p:txBody>
      </p:sp>
      <p:sp>
        <p:nvSpPr>
          <p:cNvPr id="469" name="Google Shape;469;p48"/>
          <p:cNvSpPr txBox="1"/>
          <p:nvPr/>
        </p:nvSpPr>
        <p:spPr>
          <a:xfrm>
            <a:off x="2823200" y="2959105"/>
            <a:ext cx="93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Google Sans"/>
                <a:ea typeface="Google Sans"/>
                <a:cs typeface="Google Sans"/>
                <a:sym typeface="Google Sans"/>
              </a:rPr>
              <a:t>State</a:t>
            </a:r>
            <a:endParaRPr sz="1000">
              <a:latin typeface="Google Sans"/>
              <a:ea typeface="Google Sans"/>
              <a:cs typeface="Google Sans"/>
              <a:sym typeface="Google Sans"/>
            </a:endParaRPr>
          </a:p>
        </p:txBody>
      </p:sp>
      <p:sp>
        <p:nvSpPr>
          <p:cNvPr id="470" name="Google Shape;470;p48"/>
          <p:cNvSpPr txBox="1"/>
          <p:nvPr/>
        </p:nvSpPr>
        <p:spPr>
          <a:xfrm>
            <a:off x="656800" y="2959600"/>
            <a:ext cx="93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Google Sans"/>
                <a:ea typeface="Google Sans"/>
                <a:cs typeface="Google Sans"/>
                <a:sym typeface="Google Sans"/>
              </a:rPr>
              <a:t>Intent</a:t>
            </a:r>
            <a:endParaRPr sz="1000">
              <a:latin typeface="Google Sans"/>
              <a:ea typeface="Google Sans"/>
              <a:cs typeface="Google Sans"/>
              <a:sym typeface="Google Sans"/>
            </a:endParaRPr>
          </a:p>
        </p:txBody>
      </p:sp>
      <p:sp>
        <p:nvSpPr>
          <p:cNvPr id="471" name="Google Shape;471;p48"/>
          <p:cNvSpPr/>
          <p:nvPr/>
        </p:nvSpPr>
        <p:spPr>
          <a:xfrm>
            <a:off x="1257521" y="1805747"/>
            <a:ext cx="14283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rgbClr val="80868B"/>
                </a:solidFill>
                <a:latin typeface="Google Sans Medium"/>
                <a:ea typeface="Google Sans Medium"/>
                <a:cs typeface="Google Sans Medium"/>
                <a:sym typeface="Google Sans Medium"/>
              </a:rPr>
              <a:t>Store</a:t>
            </a:r>
            <a:endParaRPr sz="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Logic：MVIKotlin</a:t>
            </a:r>
            <a:endParaRPr>
              <a:latin typeface="Google Sans Medium"/>
              <a:ea typeface="Google Sans Medium"/>
              <a:cs typeface="Google Sans Medium"/>
              <a:sym typeface="Google Sans Medium"/>
            </a:endParaRPr>
          </a:p>
        </p:txBody>
      </p:sp>
      <p:sp>
        <p:nvSpPr>
          <p:cNvPr id="477" name="Google Shape;477;p49"/>
          <p:cNvSpPr txBox="1"/>
          <p:nvPr/>
        </p:nvSpPr>
        <p:spPr>
          <a:xfrm>
            <a:off x="4135750" y="0"/>
            <a:ext cx="50082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808080"/>
                </a:solidFill>
                <a:highlight>
                  <a:srgbClr val="2B2B2B"/>
                </a:highlight>
                <a:latin typeface="Roboto Mono"/>
                <a:ea typeface="Roboto Mono"/>
                <a:cs typeface="Roboto Mono"/>
                <a:sym typeface="Roboto Mono"/>
              </a:rPr>
              <a:t>//executeIntent</a:t>
            </a:r>
            <a:endParaRPr sz="85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when </a:t>
            </a:r>
            <a:r>
              <a:rPr lang="zh-CN" sz="850">
                <a:solidFill>
                  <a:srgbClr val="A9B7C6"/>
                </a:solidFill>
                <a:highlight>
                  <a:srgbClr val="2B2B2B"/>
                </a:highlight>
                <a:latin typeface="Roboto Mono"/>
                <a:ea typeface="Roboto Mono"/>
                <a:cs typeface="Roboto Mono"/>
                <a:sym typeface="Roboto Mono"/>
              </a:rPr>
              <a:t>(intent)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is </a:t>
            </a:r>
            <a:r>
              <a:rPr lang="zh-CN" sz="850">
                <a:solidFill>
                  <a:srgbClr val="A9B7C6"/>
                </a:solidFill>
                <a:highlight>
                  <a:srgbClr val="2B2B2B"/>
                </a:highlight>
                <a:latin typeface="Roboto Mono"/>
                <a:ea typeface="Roboto Mono"/>
                <a:cs typeface="Roboto Mono"/>
                <a:sym typeface="Roboto Mono"/>
              </a:rPr>
              <a:t>Intent.PlaceStone -&gt;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if </a:t>
            </a:r>
            <a:r>
              <a:rPr lang="zh-CN" sz="850">
                <a:solidFill>
                  <a:srgbClr val="A9B7C6"/>
                </a:solidFill>
                <a:highlight>
                  <a:srgbClr val="2B2B2B"/>
                </a:highlight>
                <a:latin typeface="Roboto Mono"/>
                <a:ea typeface="Roboto Mono"/>
                <a:cs typeface="Roboto Mono"/>
                <a:sym typeface="Roboto Mono"/>
              </a:rPr>
              <a:t>(intent.</a:t>
            </a:r>
            <a:r>
              <a:rPr lang="zh-CN" sz="850">
                <a:solidFill>
                  <a:srgbClr val="9876AA"/>
                </a:solidFill>
                <a:highlight>
                  <a:srgbClr val="2B2B2B"/>
                </a:highlight>
                <a:latin typeface="Roboto Mono"/>
                <a:ea typeface="Roboto Mono"/>
                <a:cs typeface="Roboto Mono"/>
                <a:sym typeface="Roboto Mono"/>
              </a:rPr>
              <a:t>localIntent</a:t>
            </a: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zh-CN" sz="850">
                <a:solidFill>
                  <a:srgbClr val="9876AA"/>
                </a:solidFill>
                <a:highlight>
                  <a:srgbClr val="2B2B2B"/>
                </a:highlight>
                <a:latin typeface="Roboto Mono"/>
                <a:ea typeface="Roboto Mono"/>
                <a:cs typeface="Roboto Mono"/>
                <a:sym typeface="Roboto Mono"/>
              </a:rPr>
              <a:t>    scope</a:t>
            </a:r>
            <a:r>
              <a:rPr lang="zh-CN" sz="850">
                <a:solidFill>
                  <a:srgbClr val="A9B7C6"/>
                </a:solidFill>
                <a:highlight>
                  <a:srgbClr val="2B2B2B"/>
                </a:highlight>
                <a:latin typeface="Roboto Mono"/>
                <a:ea typeface="Roboto Mono"/>
                <a:cs typeface="Roboto Mono"/>
                <a:sym typeface="Roboto Mono"/>
              </a:rPr>
              <a:t>.</a:t>
            </a:r>
            <a:r>
              <a:rPr i="1" lang="zh-CN" sz="850">
                <a:solidFill>
                  <a:srgbClr val="FFC66D"/>
                </a:solidFill>
                <a:highlight>
                  <a:srgbClr val="2B2B2B"/>
                </a:highlight>
                <a:latin typeface="Roboto Mono"/>
                <a:ea typeface="Roboto Mono"/>
                <a:cs typeface="Roboto Mono"/>
                <a:sym typeface="Roboto Mono"/>
              </a:rPr>
              <a:t>launch </a:t>
            </a:r>
            <a:r>
              <a:rPr b="1" lang="zh-CN" sz="850">
                <a:solidFill>
                  <a:srgbClr val="A9B7C6"/>
                </a:solidFill>
                <a:highlight>
                  <a:srgbClr val="2B2B2B"/>
                </a:highlight>
                <a:latin typeface="Roboto Mono"/>
                <a:ea typeface="Roboto Mono"/>
                <a:cs typeface="Roboto Mono"/>
                <a:sym typeface="Roboto Mono"/>
              </a:rPr>
              <a:t>{ </a:t>
            </a:r>
            <a:endParaRPr b="1" sz="850">
              <a:solidFill>
                <a:srgbClr val="A9B7C6"/>
              </a:solidFill>
              <a:highlight>
                <a:srgbClr val="2B2B2B"/>
              </a:highlight>
              <a:latin typeface="Roboto Mono"/>
              <a:ea typeface="Roboto Mono"/>
              <a:cs typeface="Roboto Mono"/>
              <a:sym typeface="Roboto Mono"/>
            </a:endParaRPr>
          </a:p>
          <a:p>
            <a:pPr indent="457200" lvl="0" marL="45720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Api.sendMessage(Message.PlaceStone(</a:t>
            </a:r>
            <a:r>
              <a:rPr lang="zh-CN" sz="850">
                <a:solidFill>
                  <a:srgbClr val="A9B7C6"/>
                </a:solidFill>
                <a:highlight>
                  <a:srgbClr val="223C23"/>
                </a:highlight>
                <a:latin typeface="Roboto Mono"/>
                <a:ea typeface="Roboto Mono"/>
                <a:cs typeface="Roboto Mono"/>
                <a:sym typeface="Roboto Mono"/>
              </a:rPr>
              <a:t>intent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offset</a:t>
            </a:r>
            <a:r>
              <a:rPr lang="zh-CN" sz="850">
                <a:solidFill>
                  <a:srgbClr val="A9B7C6"/>
                </a:solidFill>
                <a:highlight>
                  <a:srgbClr val="2B2B2B"/>
                </a:highlight>
                <a:latin typeface="Roboto Mono"/>
                <a:ea typeface="Roboto Mono"/>
                <a:cs typeface="Roboto Mono"/>
                <a:sym typeface="Roboto Mono"/>
              </a:rPr>
              <a:t>)) </a:t>
            </a:r>
            <a:r>
              <a:rPr b="1" lang="zh-CN" sz="850">
                <a:solidFill>
                  <a:srgbClr val="A9B7C6"/>
                </a:solidFill>
                <a:highlight>
                  <a:srgbClr val="2B2B2B"/>
                </a:highlight>
                <a:latin typeface="Roboto Mono"/>
                <a:ea typeface="Roboto Mono"/>
                <a:cs typeface="Roboto Mono"/>
                <a:sym typeface="Roboto Mono"/>
              </a:rPr>
              <a:t>}</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457200" lvl="0" marL="0" rtl="0" algn="l">
              <a:spcBef>
                <a:spcPts val="0"/>
              </a:spcBef>
              <a:spcAft>
                <a:spcPts val="0"/>
              </a:spcAft>
              <a:buClr>
                <a:schemeClr val="dk1"/>
              </a:buClr>
              <a:buSzPts val="1100"/>
              <a:buFont typeface="Arial"/>
              <a:buNone/>
            </a:pPr>
            <a:r>
              <a:rPr i="1" lang="zh-CN" sz="850">
                <a:solidFill>
                  <a:srgbClr val="A9B7C6"/>
                </a:solidFill>
                <a:highlight>
                  <a:srgbClr val="2B2B2B"/>
                </a:highlight>
                <a:latin typeface="Roboto Mono"/>
                <a:ea typeface="Roboto Mono"/>
                <a:cs typeface="Roboto Mono"/>
                <a:sym typeface="Roboto Mono"/>
              </a:rPr>
              <a:t>with</a:t>
            </a:r>
            <a:r>
              <a:rPr lang="zh-CN" sz="850">
                <a:solidFill>
                  <a:srgbClr val="A9B7C6"/>
                </a:solidFill>
                <a:highlight>
                  <a:srgbClr val="2B2B2B"/>
                </a:highlight>
                <a:latin typeface="Roboto Mono"/>
                <a:ea typeface="Roboto Mono"/>
                <a:cs typeface="Roboto Mono"/>
                <a:sym typeface="Roboto Mono"/>
              </a:rPr>
              <a:t>(getState()) </a:t>
            </a:r>
            <a:r>
              <a:rPr b="1" lang="zh-CN" sz="850">
                <a:solidFill>
                  <a:srgbClr val="A9B7C6"/>
                </a:solidFill>
                <a:highlight>
                  <a:srgbClr val="2B2B2B"/>
                </a:highlight>
                <a:latin typeface="Roboto Mono"/>
                <a:ea typeface="Roboto Mono"/>
                <a:cs typeface="Roboto Mono"/>
                <a:sym typeface="Roboto Mono"/>
              </a:rPr>
              <a:t>{</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val </a:t>
            </a:r>
            <a:r>
              <a:rPr lang="zh-CN" sz="850">
                <a:solidFill>
                  <a:srgbClr val="A9B7C6"/>
                </a:solidFill>
                <a:highlight>
                  <a:srgbClr val="2B2B2B"/>
                </a:highlight>
                <a:latin typeface="Roboto Mono"/>
                <a:ea typeface="Roboto Mono"/>
                <a:cs typeface="Roboto Mono"/>
                <a:sym typeface="Roboto Mono"/>
              </a:rPr>
              <a:t>boardData = </a:t>
            </a:r>
            <a:r>
              <a:rPr lang="zh-CN" sz="850">
                <a:solidFill>
                  <a:srgbClr val="9876AA"/>
                </a:solidFill>
                <a:highlight>
                  <a:srgbClr val="2B2B2B"/>
                </a:highlight>
                <a:latin typeface="Roboto Mono"/>
                <a:ea typeface="Roboto Mono"/>
                <a:cs typeface="Roboto Mono"/>
                <a:sym typeface="Roboto Mono"/>
              </a:rPr>
              <a:t>boardData</a:t>
            </a:r>
            <a:r>
              <a:rPr lang="zh-CN" sz="850">
                <a:solidFill>
                  <a:srgbClr val="A9B7C6"/>
                </a:solidFill>
                <a:highlight>
                  <a:srgbClr val="2B2B2B"/>
                </a:highlight>
                <a:latin typeface="Roboto Mono"/>
                <a:ea typeface="Roboto Mono"/>
                <a:cs typeface="Roboto Mono"/>
                <a:sym typeface="Roboto Mono"/>
              </a:rPr>
              <a:t>.</a:t>
            </a:r>
            <a:r>
              <a:rPr i="1" lang="zh-CN" sz="850">
                <a:solidFill>
                  <a:srgbClr val="FFC66D"/>
                </a:solidFill>
                <a:highlight>
                  <a:srgbClr val="2B2B2B"/>
                </a:highlight>
                <a:latin typeface="Roboto Mono"/>
                <a:ea typeface="Roboto Mono"/>
                <a:cs typeface="Roboto Mono"/>
                <a:sym typeface="Roboto Mono"/>
              </a:rPr>
              <a:t>copyOf</a:t>
            </a:r>
            <a:r>
              <a:rPr lang="zh-CN" sz="850">
                <a:solidFill>
                  <a:srgbClr val="A9B7C6"/>
                </a:solidFill>
                <a:highlight>
                  <a:srgbClr val="2B2B2B"/>
                </a:highlight>
                <a:latin typeface="Roboto Mono"/>
                <a:ea typeface="Roboto Mono"/>
                <a:cs typeface="Roboto Mono"/>
                <a:sym typeface="Roboto Mono"/>
              </a:rPr>
              <a:t>().</a:t>
            </a:r>
            <a:r>
              <a:rPr i="1" lang="zh-CN" sz="850">
                <a:solidFill>
                  <a:srgbClr val="FFC66D"/>
                </a:solidFill>
                <a:highlight>
                  <a:srgbClr val="2B2B2B"/>
                </a:highlight>
                <a:latin typeface="Roboto Mono"/>
                <a:ea typeface="Roboto Mono"/>
                <a:cs typeface="Roboto Mono"/>
                <a:sym typeface="Roboto Mono"/>
              </a:rPr>
              <a:t>also </a:t>
            </a:r>
            <a:r>
              <a:rPr b="1" lang="zh-CN" sz="850">
                <a:solidFill>
                  <a:srgbClr val="A9B7C6"/>
                </a:solidFill>
                <a:highlight>
                  <a:srgbClr val="2B2B2B"/>
                </a:highlight>
                <a:latin typeface="Roboto Mono"/>
                <a:ea typeface="Roboto Mono"/>
                <a:cs typeface="Roboto Mono"/>
                <a:sym typeface="Roboto Mono"/>
              </a:rPr>
              <a:t>{</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it</a:t>
            </a:r>
            <a:r>
              <a:rPr lang="zh-CN" sz="850">
                <a:solidFill>
                  <a:srgbClr val="A9B7C6"/>
                </a:solidFill>
                <a:highlight>
                  <a:srgbClr val="2B2B2B"/>
                </a:highlight>
                <a:latin typeface="Roboto Mono"/>
                <a:ea typeface="Roboto Mono"/>
                <a:cs typeface="Roboto Mono"/>
                <a:sym typeface="Roboto Mono"/>
              </a:rPr>
              <a:t>[</a:t>
            </a:r>
            <a:r>
              <a:rPr lang="zh-CN" sz="850">
                <a:solidFill>
                  <a:srgbClr val="A9B7C6"/>
                </a:solidFill>
                <a:highlight>
                  <a:srgbClr val="223C23"/>
                </a:highlight>
                <a:latin typeface="Roboto Mono"/>
                <a:ea typeface="Roboto Mono"/>
                <a:cs typeface="Roboto Mono"/>
                <a:sym typeface="Roboto Mono"/>
              </a:rPr>
              <a:t>intent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offset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x</a:t>
            </a:r>
            <a:r>
              <a:rPr lang="zh-CN" sz="850">
                <a:solidFill>
                  <a:srgbClr val="A9B7C6"/>
                </a:solidFill>
                <a:highlight>
                  <a:srgbClr val="2B2B2B"/>
                </a:highlight>
                <a:latin typeface="Roboto Mono"/>
                <a:ea typeface="Roboto Mono"/>
                <a:cs typeface="Roboto Mono"/>
                <a:sym typeface="Roboto Mono"/>
              </a:rPr>
              <a:t>][</a:t>
            </a:r>
            <a:r>
              <a:rPr lang="zh-CN" sz="850">
                <a:solidFill>
                  <a:srgbClr val="A9B7C6"/>
                </a:solidFill>
                <a:highlight>
                  <a:srgbClr val="223C23"/>
                </a:highlight>
                <a:latin typeface="Roboto Mono"/>
                <a:ea typeface="Roboto Mono"/>
                <a:cs typeface="Roboto Mono"/>
                <a:sym typeface="Roboto Mono"/>
              </a:rPr>
              <a:t>intent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offset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y</a:t>
            </a:r>
            <a:r>
              <a:rPr lang="zh-CN" sz="850">
                <a:solidFill>
                  <a:srgbClr val="A9B7C6"/>
                </a:solidFill>
                <a:highlight>
                  <a:srgbClr val="2B2B2B"/>
                </a:highlight>
                <a:latin typeface="Roboto Mono"/>
                <a:ea typeface="Roboto Mono"/>
                <a:cs typeface="Roboto Mono"/>
                <a:sym typeface="Roboto Mono"/>
              </a:rPr>
              <a:t>] = </a:t>
            </a:r>
            <a:endParaRPr sz="850">
              <a:solidFill>
                <a:srgbClr val="A9B7C6"/>
              </a:solidFill>
              <a:highlight>
                <a:srgbClr val="2B2B2B"/>
              </a:highlight>
              <a:latin typeface="Roboto Mono"/>
              <a:ea typeface="Roboto Mono"/>
              <a:cs typeface="Roboto Mono"/>
              <a:sym typeface="Roboto Mono"/>
            </a:endParaRPr>
          </a:p>
          <a:p>
            <a:pPr indent="457200" lvl="0" marL="91440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if </a:t>
            </a:r>
            <a:r>
              <a:rPr lang="zh-CN" sz="850">
                <a:solidFill>
                  <a:srgbClr val="A9B7C6"/>
                </a:solidFill>
                <a:highlight>
                  <a:srgbClr val="2B2B2B"/>
                </a:highlight>
                <a:latin typeface="Roboto Mono"/>
                <a:ea typeface="Roboto Mono"/>
                <a:cs typeface="Roboto Mono"/>
                <a:sym typeface="Roboto Mono"/>
              </a:rPr>
              <a:t>(</a:t>
            </a:r>
            <a:r>
              <a:rPr lang="zh-CN" sz="850">
                <a:solidFill>
                  <a:srgbClr val="A9B7C6"/>
                </a:solidFill>
                <a:highlight>
                  <a:srgbClr val="223C23"/>
                </a:highlight>
                <a:latin typeface="Roboto Mono"/>
                <a:ea typeface="Roboto Mono"/>
                <a:cs typeface="Roboto Mono"/>
                <a:sym typeface="Roboto Mono"/>
              </a:rPr>
              <a:t>intent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isWhite</a:t>
            </a:r>
            <a:r>
              <a:rPr lang="zh-CN" sz="850">
                <a:solidFill>
                  <a:srgbClr val="A9B7C6"/>
                </a:solidFill>
                <a:highlight>
                  <a:srgbClr val="2B2B2B"/>
                </a:highlight>
                <a:latin typeface="Roboto Mono"/>
                <a:ea typeface="Roboto Mono"/>
                <a:cs typeface="Roboto Mono"/>
                <a:sym typeface="Roboto Mono"/>
              </a:rPr>
              <a:t>) </a:t>
            </a:r>
            <a:r>
              <a:rPr i="1" lang="zh-CN" sz="850">
                <a:solidFill>
                  <a:srgbClr val="9876AA"/>
                </a:solidFill>
                <a:highlight>
                  <a:srgbClr val="2B2B2B"/>
                </a:highlight>
                <a:latin typeface="Roboto Mono"/>
                <a:ea typeface="Roboto Mono"/>
                <a:cs typeface="Roboto Mono"/>
                <a:sym typeface="Roboto Mono"/>
              </a:rPr>
              <a:t>STONE_WHITE </a:t>
            </a:r>
            <a:r>
              <a:rPr lang="zh-CN" sz="850">
                <a:solidFill>
                  <a:srgbClr val="CC7832"/>
                </a:solidFill>
                <a:highlight>
                  <a:srgbClr val="2B2B2B"/>
                </a:highlight>
                <a:latin typeface="Roboto Mono"/>
                <a:ea typeface="Roboto Mono"/>
                <a:cs typeface="Roboto Mono"/>
                <a:sym typeface="Roboto Mono"/>
              </a:rPr>
              <a:t>else </a:t>
            </a:r>
            <a:r>
              <a:rPr i="1" lang="zh-CN" sz="850">
                <a:solidFill>
                  <a:srgbClr val="9876AA"/>
                </a:solidFill>
                <a:highlight>
                  <a:srgbClr val="2B2B2B"/>
                </a:highlight>
                <a:latin typeface="Roboto Mono"/>
                <a:ea typeface="Roboto Mono"/>
                <a:cs typeface="Roboto Mono"/>
                <a:sym typeface="Roboto Mono"/>
              </a:rPr>
              <a:t>STONE_BLACK</a:t>
            </a:r>
            <a:endParaRPr i="1" sz="850">
              <a:solidFill>
                <a:srgbClr val="9876AA"/>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a:t>
            </a:r>
            <a:endParaRPr b="1" sz="85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dispatch(Result.StonePlaced(boardData))</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if </a:t>
            </a:r>
            <a:r>
              <a:rPr lang="zh-CN" sz="850">
                <a:solidFill>
                  <a:srgbClr val="A9B7C6"/>
                </a:solidFill>
                <a:highlight>
                  <a:srgbClr val="2B2B2B"/>
                </a:highlight>
                <a:latin typeface="Roboto Mono"/>
                <a:ea typeface="Roboto Mono"/>
                <a:cs typeface="Roboto Mono"/>
                <a:sym typeface="Roboto Mono"/>
              </a:rPr>
              <a:t>(</a:t>
            </a:r>
            <a:r>
              <a:rPr i="1" lang="zh-CN" sz="850">
                <a:solidFill>
                  <a:srgbClr val="A9B7C6"/>
                </a:solidFill>
                <a:highlight>
                  <a:srgbClr val="2B2B2B"/>
                </a:highlight>
                <a:latin typeface="Roboto Mono"/>
                <a:ea typeface="Roboto Mono"/>
                <a:cs typeface="Roboto Mono"/>
                <a:sym typeface="Roboto Mono"/>
              </a:rPr>
              <a:t>isGameEnd</a:t>
            </a:r>
            <a:r>
              <a:rPr lang="zh-CN" sz="850">
                <a:solidFill>
                  <a:srgbClr val="A9B7C6"/>
                </a:solidFill>
                <a:highlight>
                  <a:srgbClr val="2B2B2B"/>
                </a:highlight>
                <a:latin typeface="Roboto Mono"/>
                <a:ea typeface="Roboto Mono"/>
                <a:cs typeface="Roboto Mono"/>
                <a:sym typeface="Roboto Mono"/>
              </a:rPr>
              <a:t>(boardData</a:t>
            </a: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23C23"/>
                </a:highlight>
                <a:latin typeface="Roboto Mono"/>
                <a:ea typeface="Roboto Mono"/>
                <a:cs typeface="Roboto Mono"/>
                <a:sym typeface="Roboto Mono"/>
              </a:rPr>
              <a:t>intent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offset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x</a:t>
            </a:r>
            <a:r>
              <a:rPr lang="zh-CN" sz="850">
                <a:solidFill>
                  <a:srgbClr val="CC7832"/>
                </a:solidFill>
                <a:highlight>
                  <a:srgbClr val="2B2B2B"/>
                </a:highlight>
                <a:latin typeface="Roboto Mono"/>
                <a:ea typeface="Roboto Mono"/>
                <a:cs typeface="Roboto Mono"/>
                <a:sym typeface="Roboto Mono"/>
              </a:rPr>
              <a:t>, </a:t>
            </a:r>
            <a:r>
              <a:rPr lang="zh-CN" sz="850">
                <a:solidFill>
                  <a:srgbClr val="A9B7C6"/>
                </a:solidFill>
                <a:highlight>
                  <a:srgbClr val="223C23"/>
                </a:highlight>
                <a:latin typeface="Roboto Mono"/>
                <a:ea typeface="Roboto Mono"/>
                <a:cs typeface="Roboto Mono"/>
                <a:sym typeface="Roboto Mono"/>
              </a:rPr>
              <a:t>intent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offset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y</a:t>
            </a: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if </a:t>
            </a:r>
            <a:r>
              <a:rPr lang="zh-CN" sz="850">
                <a:solidFill>
                  <a:srgbClr val="A9B7C6"/>
                </a:solidFill>
                <a:highlight>
                  <a:srgbClr val="2B2B2B"/>
                </a:highlight>
                <a:latin typeface="Roboto Mono"/>
                <a:ea typeface="Roboto Mono"/>
                <a:cs typeface="Roboto Mono"/>
                <a:sym typeface="Roboto Mono"/>
              </a:rPr>
              <a:t>(intent.</a:t>
            </a:r>
            <a:r>
              <a:rPr lang="zh-CN" sz="850">
                <a:solidFill>
                  <a:srgbClr val="9876AA"/>
                </a:solidFill>
                <a:highlight>
                  <a:srgbClr val="2B2B2B"/>
                </a:highlight>
                <a:latin typeface="Roboto Mono"/>
                <a:ea typeface="Roboto Mono"/>
                <a:cs typeface="Roboto Mono"/>
                <a:sym typeface="Roboto Mono"/>
              </a:rPr>
              <a:t>localIntent</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457200" lvl="0" marL="91440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dispatch(Result.StatusChanged(</a:t>
            </a:r>
            <a:r>
              <a:rPr i="1" lang="zh-CN" sz="850">
                <a:solidFill>
                  <a:srgbClr val="9876AA"/>
                </a:solidFill>
                <a:highlight>
                  <a:srgbClr val="2B2B2B"/>
                </a:highlight>
                <a:latin typeface="Roboto Mono"/>
                <a:ea typeface="Roboto Mono"/>
                <a:cs typeface="Roboto Mono"/>
                <a:sym typeface="Roboto Mono"/>
              </a:rPr>
              <a:t>GAME_WIN</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else </a:t>
            </a:r>
            <a:r>
              <a:rPr lang="zh-CN" sz="850">
                <a:solidFill>
                  <a:srgbClr val="A9B7C6"/>
                </a:solidFill>
                <a:highlight>
                  <a:srgbClr val="2B2B2B"/>
                </a:highlight>
                <a:latin typeface="Roboto Mono"/>
                <a:ea typeface="Roboto Mono"/>
                <a:cs typeface="Roboto Mono"/>
                <a:sym typeface="Roboto Mono"/>
              </a:rPr>
              <a:t>dispatch(Result.StatusChanged(</a:t>
            </a:r>
            <a:r>
              <a:rPr i="1" lang="zh-CN" sz="850">
                <a:solidFill>
                  <a:srgbClr val="9876AA"/>
                </a:solidFill>
                <a:highlight>
                  <a:srgbClr val="2B2B2B"/>
                </a:highlight>
                <a:latin typeface="Roboto Mono"/>
                <a:ea typeface="Roboto Mono"/>
                <a:cs typeface="Roboto Mono"/>
                <a:sym typeface="Roboto Mono"/>
              </a:rPr>
              <a:t>GAME_LOST</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b="1" lang="zh-CN" sz="850">
                <a:solidFill>
                  <a:srgbClr val="A9B7C6"/>
                </a:solidFill>
                <a:highlight>
                  <a:srgbClr val="2B2B2B"/>
                </a:highlight>
                <a:latin typeface="Roboto Mono"/>
                <a:ea typeface="Roboto Mono"/>
                <a:cs typeface="Roboto Mono"/>
                <a:sym typeface="Roboto Mono"/>
              </a:rPr>
              <a:t>}</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else </a:t>
            </a:r>
            <a:r>
              <a:rPr lang="zh-CN" sz="850">
                <a:solidFill>
                  <a:srgbClr val="A9B7C6"/>
                </a:solidFill>
                <a:highlight>
                  <a:srgbClr val="2B2B2B"/>
                </a:highlight>
                <a:latin typeface="Roboto Mono"/>
                <a:ea typeface="Roboto Mono"/>
                <a:cs typeface="Roboto Mono"/>
                <a:sym typeface="Roboto Mono"/>
              </a:rPr>
              <a:t>-&gt;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a:t>
            </a:r>
            <a:endParaRPr sz="850">
              <a:solidFill>
                <a:srgbClr val="CC7832"/>
              </a:solidFill>
              <a:highlight>
                <a:srgbClr val="2B2B2B"/>
              </a:highlight>
              <a:latin typeface="Roboto Mono"/>
              <a:ea typeface="Roboto Mono"/>
              <a:cs typeface="Roboto Mono"/>
              <a:sym typeface="Roboto Mono"/>
            </a:endParaRPr>
          </a:p>
        </p:txBody>
      </p:sp>
      <p:sp>
        <p:nvSpPr>
          <p:cNvPr id="478" name="Google Shape;478;p49"/>
          <p:cNvSpPr/>
          <p:nvPr/>
        </p:nvSpPr>
        <p:spPr>
          <a:xfrm>
            <a:off x="656800" y="1897275"/>
            <a:ext cx="2664900" cy="987900"/>
          </a:xfrm>
          <a:prstGeom prst="roundRect">
            <a:avLst>
              <a:gd fmla="val 3532"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79" name="Google Shape;479;p49"/>
          <p:cNvSpPr/>
          <p:nvPr/>
        </p:nvSpPr>
        <p:spPr>
          <a:xfrm>
            <a:off x="1587980" y="3339704"/>
            <a:ext cx="772200" cy="432300"/>
          </a:xfrm>
          <a:prstGeom prst="roundRect">
            <a:avLst>
              <a:gd fmla="val 13377" name="adj"/>
            </a:avLst>
          </a:prstGeom>
          <a:solidFill>
            <a:srgbClr val="FFFFFF"/>
          </a:solidFill>
          <a:ln cap="flat" cmpd="sng" w="19050">
            <a:solidFill>
              <a:schemeClr val="accent1"/>
            </a:solidFill>
            <a:prstDash val="solid"/>
            <a:miter lim="400000"/>
            <a:headEnd len="sm" w="sm" type="none"/>
            <a:tailEnd len="sm" w="sm" type="none"/>
          </a:ln>
          <a:effectLst>
            <a:outerShdw blurRad="57150" rotWithShape="0" algn="bl" dir="5400000" dist="19050">
              <a:srgbClr val="000000">
                <a:alpha val="50000"/>
              </a:srgbClr>
            </a:outerShdw>
          </a:effectLst>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a:ea typeface="Google Sans"/>
                <a:cs typeface="Google Sans"/>
                <a:sym typeface="Google Sans"/>
              </a:rPr>
              <a:t>UI</a:t>
            </a:r>
            <a:endParaRPr sz="1100">
              <a:latin typeface="Google Sans"/>
              <a:ea typeface="Google Sans"/>
              <a:cs typeface="Google Sans"/>
              <a:sym typeface="Google Sans"/>
            </a:endParaRPr>
          </a:p>
        </p:txBody>
      </p:sp>
      <p:sp>
        <p:nvSpPr>
          <p:cNvPr id="480" name="Google Shape;480;p49"/>
          <p:cNvSpPr/>
          <p:nvPr/>
        </p:nvSpPr>
        <p:spPr>
          <a:xfrm>
            <a:off x="766500" y="2269746"/>
            <a:ext cx="772200" cy="4323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a:effectLst>
            <a:outerShdw blurRad="57150" rotWithShape="0" algn="bl" dir="5400000" dist="19050">
              <a:srgbClr val="000000">
                <a:alpha val="50000"/>
              </a:srgbClr>
            </a:outerShdw>
          </a:effectLst>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a:ea typeface="Google Sans"/>
                <a:cs typeface="Google Sans"/>
                <a:sym typeface="Google Sans"/>
              </a:rPr>
              <a:t>Executor</a:t>
            </a:r>
            <a:endParaRPr sz="1100">
              <a:latin typeface="Google Sans"/>
              <a:ea typeface="Google Sans"/>
              <a:cs typeface="Google Sans"/>
              <a:sym typeface="Google Sans"/>
            </a:endParaRPr>
          </a:p>
        </p:txBody>
      </p:sp>
      <p:sp>
        <p:nvSpPr>
          <p:cNvPr id="481" name="Google Shape;481;p49"/>
          <p:cNvSpPr/>
          <p:nvPr/>
        </p:nvSpPr>
        <p:spPr>
          <a:xfrm>
            <a:off x="2437106" y="2268650"/>
            <a:ext cx="772200" cy="432300"/>
          </a:xfrm>
          <a:prstGeom prst="roundRect">
            <a:avLst>
              <a:gd fmla="val 13377" name="adj"/>
            </a:avLst>
          </a:prstGeom>
          <a:solidFill>
            <a:srgbClr val="FFFFFF"/>
          </a:solidFill>
          <a:ln cap="flat" cmpd="sng" w="19050">
            <a:solidFill>
              <a:schemeClr val="accent4"/>
            </a:solidFill>
            <a:prstDash val="solid"/>
            <a:miter lim="400000"/>
            <a:headEnd len="sm" w="sm" type="none"/>
            <a:tailEnd len="sm" w="sm" type="none"/>
          </a:ln>
          <a:effectLst>
            <a:outerShdw blurRad="57150" rotWithShape="0" algn="bl" dir="5400000" dist="19050">
              <a:srgbClr val="000000">
                <a:alpha val="50000"/>
              </a:srgbClr>
            </a:outerShdw>
          </a:effectLst>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a:ea typeface="Google Sans"/>
                <a:cs typeface="Google Sans"/>
                <a:sym typeface="Google Sans"/>
              </a:rPr>
              <a:t>Reducer</a:t>
            </a:r>
            <a:endParaRPr sz="1100">
              <a:latin typeface="Google Sans"/>
              <a:ea typeface="Google Sans"/>
              <a:cs typeface="Google Sans"/>
              <a:sym typeface="Google Sans"/>
            </a:endParaRPr>
          </a:p>
        </p:txBody>
      </p:sp>
      <p:cxnSp>
        <p:nvCxnSpPr>
          <p:cNvPr id="482" name="Google Shape;482;p49"/>
          <p:cNvCxnSpPr>
            <a:stCxn id="479" idx="1"/>
            <a:endCxn id="480" idx="2"/>
          </p:cNvCxnSpPr>
          <p:nvPr/>
        </p:nvCxnSpPr>
        <p:spPr>
          <a:xfrm rot="10800000">
            <a:off x="1152680" y="2702054"/>
            <a:ext cx="435300" cy="853800"/>
          </a:xfrm>
          <a:prstGeom prst="bentConnector2">
            <a:avLst/>
          </a:prstGeom>
          <a:noFill/>
          <a:ln cap="flat" cmpd="sng" w="19050">
            <a:solidFill>
              <a:srgbClr val="0CAD4D"/>
            </a:solidFill>
            <a:prstDash val="solid"/>
            <a:miter lim="8000"/>
            <a:headEnd len="sm" w="sm" type="none"/>
            <a:tailEnd len="med" w="med" type="triangle"/>
          </a:ln>
        </p:spPr>
      </p:cxnSp>
      <p:cxnSp>
        <p:nvCxnSpPr>
          <p:cNvPr id="483" name="Google Shape;483;p49"/>
          <p:cNvCxnSpPr>
            <a:stCxn id="481" idx="2"/>
            <a:endCxn id="479" idx="3"/>
          </p:cNvCxnSpPr>
          <p:nvPr/>
        </p:nvCxnSpPr>
        <p:spPr>
          <a:xfrm rot="5400000">
            <a:off x="2164256" y="2897000"/>
            <a:ext cx="855000" cy="462900"/>
          </a:xfrm>
          <a:prstGeom prst="bentConnector2">
            <a:avLst/>
          </a:prstGeom>
          <a:noFill/>
          <a:ln cap="flat" cmpd="sng" w="19050">
            <a:solidFill>
              <a:srgbClr val="0CAD4D"/>
            </a:solidFill>
            <a:prstDash val="solid"/>
            <a:miter lim="8000"/>
            <a:headEnd len="sm" w="sm" type="none"/>
            <a:tailEnd len="med" w="med" type="triangle"/>
          </a:ln>
        </p:spPr>
      </p:cxnSp>
      <p:cxnSp>
        <p:nvCxnSpPr>
          <p:cNvPr id="484" name="Google Shape;484;p49"/>
          <p:cNvCxnSpPr>
            <a:stCxn id="480" idx="3"/>
            <a:endCxn id="481" idx="1"/>
          </p:cNvCxnSpPr>
          <p:nvPr/>
        </p:nvCxnSpPr>
        <p:spPr>
          <a:xfrm flipH="1" rot="10800000">
            <a:off x="1538700" y="2484696"/>
            <a:ext cx="898500" cy="1200"/>
          </a:xfrm>
          <a:prstGeom prst="bentConnector3">
            <a:avLst>
              <a:gd fmla="val 49995" name="adj1"/>
            </a:avLst>
          </a:prstGeom>
          <a:noFill/>
          <a:ln cap="flat" cmpd="sng" w="19050">
            <a:solidFill>
              <a:srgbClr val="0CAD4D"/>
            </a:solidFill>
            <a:prstDash val="solid"/>
            <a:miter lim="8000"/>
            <a:headEnd len="sm" w="sm" type="none"/>
            <a:tailEnd len="med" w="med" type="triangle"/>
          </a:ln>
        </p:spPr>
      </p:cxnSp>
      <p:sp>
        <p:nvSpPr>
          <p:cNvPr id="485" name="Google Shape;485;p49"/>
          <p:cNvSpPr txBox="1"/>
          <p:nvPr/>
        </p:nvSpPr>
        <p:spPr>
          <a:xfrm>
            <a:off x="1702825" y="2149550"/>
            <a:ext cx="93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Google Sans"/>
                <a:ea typeface="Google Sans"/>
                <a:cs typeface="Google Sans"/>
                <a:sym typeface="Google Sans"/>
              </a:rPr>
              <a:t>Result</a:t>
            </a:r>
            <a:endParaRPr sz="1000">
              <a:latin typeface="Google Sans"/>
              <a:ea typeface="Google Sans"/>
              <a:cs typeface="Google Sans"/>
              <a:sym typeface="Google Sans"/>
            </a:endParaRPr>
          </a:p>
        </p:txBody>
      </p:sp>
      <p:sp>
        <p:nvSpPr>
          <p:cNvPr id="486" name="Google Shape;486;p49"/>
          <p:cNvSpPr txBox="1"/>
          <p:nvPr/>
        </p:nvSpPr>
        <p:spPr>
          <a:xfrm>
            <a:off x="2823200" y="2959105"/>
            <a:ext cx="93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Google Sans"/>
                <a:ea typeface="Google Sans"/>
                <a:cs typeface="Google Sans"/>
                <a:sym typeface="Google Sans"/>
              </a:rPr>
              <a:t>State</a:t>
            </a:r>
            <a:endParaRPr sz="1000">
              <a:latin typeface="Google Sans"/>
              <a:ea typeface="Google Sans"/>
              <a:cs typeface="Google Sans"/>
              <a:sym typeface="Google Sans"/>
            </a:endParaRPr>
          </a:p>
        </p:txBody>
      </p:sp>
      <p:sp>
        <p:nvSpPr>
          <p:cNvPr id="487" name="Google Shape;487;p49"/>
          <p:cNvSpPr txBox="1"/>
          <p:nvPr/>
        </p:nvSpPr>
        <p:spPr>
          <a:xfrm>
            <a:off x="656800" y="2959600"/>
            <a:ext cx="93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Google Sans"/>
                <a:ea typeface="Google Sans"/>
                <a:cs typeface="Google Sans"/>
                <a:sym typeface="Google Sans"/>
              </a:rPr>
              <a:t>Intent</a:t>
            </a:r>
            <a:endParaRPr sz="1000">
              <a:latin typeface="Google Sans"/>
              <a:ea typeface="Google Sans"/>
              <a:cs typeface="Google Sans"/>
              <a:sym typeface="Google Sans"/>
            </a:endParaRPr>
          </a:p>
        </p:txBody>
      </p:sp>
      <p:sp>
        <p:nvSpPr>
          <p:cNvPr id="488" name="Google Shape;488;p49"/>
          <p:cNvSpPr/>
          <p:nvPr/>
        </p:nvSpPr>
        <p:spPr>
          <a:xfrm>
            <a:off x="1257521" y="1805747"/>
            <a:ext cx="14283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rgbClr val="80868B"/>
                </a:solidFill>
                <a:latin typeface="Google Sans Medium"/>
                <a:ea typeface="Google Sans Medium"/>
                <a:cs typeface="Google Sans Medium"/>
                <a:sym typeface="Google Sans Medium"/>
              </a:rPr>
              <a:t>Store</a:t>
            </a:r>
            <a:endParaRPr sz="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API</a:t>
            </a:r>
            <a:endParaRPr>
              <a:latin typeface="Google Sans Medium"/>
              <a:ea typeface="Google Sans Medium"/>
              <a:cs typeface="Google Sans Medium"/>
              <a:sym typeface="Google Sans Medium"/>
            </a:endParaRPr>
          </a:p>
        </p:txBody>
      </p:sp>
      <p:sp>
        <p:nvSpPr>
          <p:cNvPr id="494" name="Google Shape;494;p50"/>
          <p:cNvSpPr txBox="1"/>
          <p:nvPr/>
        </p:nvSpPr>
        <p:spPr>
          <a:xfrm>
            <a:off x="4135750" y="0"/>
            <a:ext cx="50082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5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5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1000">
                <a:solidFill>
                  <a:srgbClr val="CC7832"/>
                </a:solidFill>
                <a:highlight>
                  <a:srgbClr val="2B2B2B"/>
                </a:highlight>
                <a:latin typeface="Roboto Mono"/>
                <a:ea typeface="Roboto Mono"/>
                <a:cs typeface="Roboto Mono"/>
                <a:sym typeface="Roboto Mono"/>
              </a:rPr>
              <a:t>expect suspend fun </a:t>
            </a:r>
            <a:r>
              <a:rPr lang="zh-CN" sz="1000">
                <a:solidFill>
                  <a:srgbClr val="FFC66D"/>
                </a:solidFill>
                <a:highlight>
                  <a:srgbClr val="2B2B2B"/>
                </a:highlight>
                <a:latin typeface="Roboto Mono"/>
                <a:ea typeface="Roboto Mono"/>
                <a:cs typeface="Roboto Mono"/>
                <a:sym typeface="Roboto Mono"/>
              </a:rPr>
              <a:t>initWsConnect</a:t>
            </a:r>
            <a:r>
              <a:rPr lang="zh-CN" sz="1000">
                <a:solidFill>
                  <a:srgbClr val="A9B7C6"/>
                </a:solidFill>
                <a:highlight>
                  <a:srgbClr val="2B2B2B"/>
                </a:highlight>
                <a:latin typeface="Roboto Mono"/>
                <a:ea typeface="Roboto Mono"/>
                <a:cs typeface="Roboto Mono"/>
                <a:sym typeface="Roboto Mono"/>
              </a:rPr>
              <a:t>()</a:t>
            </a:r>
            <a:endParaRPr sz="10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1000">
                <a:solidFill>
                  <a:srgbClr val="CC7832"/>
                </a:solidFill>
                <a:highlight>
                  <a:srgbClr val="2B2B2B"/>
                </a:highlight>
                <a:latin typeface="Roboto Mono"/>
                <a:ea typeface="Roboto Mono"/>
                <a:cs typeface="Roboto Mono"/>
                <a:sym typeface="Roboto Mono"/>
              </a:rPr>
              <a:t>expect fun </a:t>
            </a:r>
            <a:r>
              <a:rPr lang="zh-CN" sz="1000">
                <a:solidFill>
                  <a:srgbClr val="FFC66D"/>
                </a:solidFill>
                <a:highlight>
                  <a:srgbClr val="2B2B2B"/>
                </a:highlight>
                <a:latin typeface="Roboto Mono"/>
                <a:ea typeface="Roboto Mono"/>
                <a:cs typeface="Roboto Mono"/>
                <a:sym typeface="Roboto Mono"/>
              </a:rPr>
              <a:t>receiveFromRemote</a:t>
            </a:r>
            <a:r>
              <a:rPr lang="zh-CN" sz="1000">
                <a:solidFill>
                  <a:srgbClr val="A9B7C6"/>
                </a:solidFill>
                <a:highlight>
                  <a:srgbClr val="2B2B2B"/>
                </a:highlight>
                <a:latin typeface="Roboto Mono"/>
                <a:ea typeface="Roboto Mono"/>
                <a:cs typeface="Roboto Mono"/>
                <a:sym typeface="Roboto Mono"/>
              </a:rPr>
              <a:t>(): Flow&lt;Payload&gt;</a:t>
            </a:r>
            <a:endParaRPr sz="10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1000">
                <a:solidFill>
                  <a:srgbClr val="CC7832"/>
                </a:solidFill>
                <a:highlight>
                  <a:srgbClr val="2B2B2B"/>
                </a:highlight>
                <a:latin typeface="Roboto Mono"/>
                <a:ea typeface="Roboto Mono"/>
                <a:cs typeface="Roboto Mono"/>
                <a:sym typeface="Roboto Mono"/>
              </a:rPr>
              <a:t>expect suspend fun </a:t>
            </a:r>
            <a:r>
              <a:rPr lang="zh-CN" sz="1000">
                <a:solidFill>
                  <a:srgbClr val="FFC66D"/>
                </a:solidFill>
                <a:highlight>
                  <a:srgbClr val="2B2B2B"/>
                </a:highlight>
                <a:latin typeface="Roboto Mono"/>
                <a:ea typeface="Roboto Mono"/>
                <a:cs typeface="Roboto Mono"/>
                <a:sym typeface="Roboto Mono"/>
              </a:rPr>
              <a:t>sendToRemote</a:t>
            </a:r>
            <a:r>
              <a:rPr lang="zh-CN" sz="1000">
                <a:solidFill>
                  <a:srgbClr val="A9B7C6"/>
                </a:solidFill>
                <a:highlight>
                  <a:srgbClr val="2B2B2B"/>
                </a:highlight>
                <a:latin typeface="Roboto Mono"/>
                <a:ea typeface="Roboto Mono"/>
                <a:cs typeface="Roboto Mono"/>
                <a:sym typeface="Roboto Mono"/>
              </a:rPr>
              <a:t>(payload: Payload)</a:t>
            </a:r>
            <a:endParaRPr sz="10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CC7832"/>
                </a:solidFill>
                <a:highlight>
                  <a:srgbClr val="2B2B2B"/>
                </a:highlight>
                <a:latin typeface="Roboto Mono"/>
                <a:ea typeface="Roboto Mono"/>
                <a:cs typeface="Roboto Mono"/>
                <a:sym typeface="Roboto Mono"/>
              </a:rPr>
              <a:t>object </a:t>
            </a:r>
            <a:r>
              <a:rPr lang="zh-CN" sz="900">
                <a:solidFill>
                  <a:srgbClr val="A9B7C6"/>
                </a:solidFill>
                <a:highlight>
                  <a:srgbClr val="2B2B2B"/>
                </a:highlight>
                <a:latin typeface="Roboto Mono"/>
                <a:ea typeface="Roboto Mono"/>
                <a:cs typeface="Roboto Mono"/>
                <a:sym typeface="Roboto Mono"/>
              </a:rPr>
              <a:t>Api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suspend fun </a:t>
            </a:r>
            <a:r>
              <a:rPr lang="zh-CN" sz="900">
                <a:solidFill>
                  <a:srgbClr val="FFC66D"/>
                </a:solidFill>
                <a:highlight>
                  <a:srgbClr val="2B2B2B"/>
                </a:highlight>
                <a:latin typeface="Roboto Mono"/>
                <a:ea typeface="Roboto Mono"/>
                <a:cs typeface="Roboto Mono"/>
                <a:sym typeface="Roboto Mono"/>
              </a:rPr>
              <a:t>connect</a:t>
            </a:r>
            <a:r>
              <a:rPr lang="zh-CN" sz="900">
                <a:solidFill>
                  <a:srgbClr val="A9B7C6"/>
                </a:solidFill>
                <a:highlight>
                  <a:srgbClr val="2B2B2B"/>
                </a:highlight>
                <a:latin typeface="Roboto Mono"/>
                <a:ea typeface="Roboto Mono"/>
                <a:cs typeface="Roboto Mono"/>
                <a:sym typeface="Roboto Mono"/>
              </a:rPr>
              <a:t>() = initWsConnect()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fun </a:t>
            </a:r>
            <a:r>
              <a:rPr lang="zh-CN" sz="900">
                <a:solidFill>
                  <a:srgbClr val="FFC66D"/>
                </a:solidFill>
                <a:highlight>
                  <a:srgbClr val="2B2B2B"/>
                </a:highlight>
                <a:latin typeface="Roboto Mono"/>
                <a:ea typeface="Roboto Mono"/>
                <a:cs typeface="Roboto Mono"/>
                <a:sym typeface="Roboto Mono"/>
              </a:rPr>
              <a:t>receiveMessage</a:t>
            </a:r>
            <a:r>
              <a:rPr lang="zh-CN" sz="900">
                <a:solidFill>
                  <a:srgbClr val="A9B7C6"/>
                </a:solidFill>
                <a:highlight>
                  <a:srgbClr val="2B2B2B"/>
                </a:highlight>
                <a:latin typeface="Roboto Mono"/>
                <a:ea typeface="Roboto Mono"/>
                <a:cs typeface="Roboto Mono"/>
                <a:sym typeface="Roboto Mono"/>
              </a:rPr>
              <a:t>(): Flow&lt;Message&gt; = </a:t>
            </a:r>
            <a:r>
              <a:rPr i="1" lang="zh-CN" sz="900">
                <a:solidFill>
                  <a:srgbClr val="A9B7C6"/>
                </a:solidFill>
                <a:highlight>
                  <a:srgbClr val="2B2B2B"/>
                </a:highlight>
                <a:latin typeface="Roboto Mono"/>
                <a:ea typeface="Roboto Mono"/>
                <a:cs typeface="Roboto Mono"/>
                <a:sym typeface="Roboto Mono"/>
              </a:rPr>
              <a:t>receiveFromRemote</a:t>
            </a:r>
            <a:r>
              <a:rPr lang="zh-CN" sz="900">
                <a:solidFill>
                  <a:srgbClr val="A9B7C6"/>
                </a:solidFill>
                <a:highlight>
                  <a:srgbClr val="2B2B2B"/>
                </a:highlight>
                <a:latin typeface="Roboto Mono"/>
                <a:ea typeface="Roboto Mono"/>
                <a:cs typeface="Roboto Mono"/>
                <a:sym typeface="Roboto Mono"/>
              </a:rPr>
              <a:t>().</a:t>
            </a:r>
            <a:r>
              <a:rPr i="1" lang="zh-CN" sz="900">
                <a:solidFill>
                  <a:srgbClr val="FFC66D"/>
                </a:solidFill>
                <a:highlight>
                  <a:srgbClr val="2B2B2B"/>
                </a:highlight>
                <a:latin typeface="Roboto Mono"/>
                <a:ea typeface="Roboto Mono"/>
                <a:cs typeface="Roboto Mono"/>
                <a:sym typeface="Roboto Mono"/>
              </a:rPr>
              <a:t>map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when </a:t>
            </a:r>
            <a:r>
              <a:rPr lang="zh-CN" sz="900">
                <a:solidFill>
                  <a:srgbClr val="A9B7C6"/>
                </a:solidFill>
                <a:highlight>
                  <a:srgbClr val="2B2B2B"/>
                </a:highlight>
                <a:latin typeface="Roboto Mono"/>
                <a:ea typeface="Roboto Mono"/>
                <a:cs typeface="Roboto Mono"/>
                <a:sym typeface="Roboto Mono"/>
              </a:rPr>
              <a:t>(</a:t>
            </a:r>
            <a:r>
              <a:rPr b="1" lang="zh-CN" sz="900">
                <a:solidFill>
                  <a:srgbClr val="A9B7C6"/>
                </a:solidFill>
                <a:highlight>
                  <a:srgbClr val="2B2B2B"/>
                </a:highlight>
                <a:latin typeface="Roboto Mono"/>
                <a:ea typeface="Roboto Mono"/>
                <a:cs typeface="Roboto Mono"/>
                <a:sym typeface="Roboto Mono"/>
              </a:rPr>
              <a:t>it</a:t>
            </a:r>
            <a:r>
              <a:rPr lang="zh-CN" sz="900">
                <a:solidFill>
                  <a:srgbClr val="A9B7C6"/>
                </a:solidFill>
                <a:highlight>
                  <a:srgbClr val="2B2B2B"/>
                </a:highlight>
                <a:latin typeface="Roboto Mono"/>
                <a:ea typeface="Roboto Mono"/>
                <a:cs typeface="Roboto Mono"/>
                <a:sym typeface="Roboto Mono"/>
              </a:rPr>
              <a:t>.</a:t>
            </a:r>
            <a:r>
              <a:rPr lang="zh-CN" sz="900">
                <a:solidFill>
                  <a:srgbClr val="9876AA"/>
                </a:solidFill>
                <a:highlight>
                  <a:srgbClr val="2B2B2B"/>
                </a:highlight>
                <a:latin typeface="Roboto Mono"/>
                <a:ea typeface="Roboto Mono"/>
                <a:cs typeface="Roboto Mono"/>
                <a:sym typeface="Roboto Mono"/>
              </a:rPr>
              <a:t>metadata</a:t>
            </a:r>
            <a:r>
              <a:rPr lang="zh-CN" sz="900">
                <a:solidFill>
                  <a:srgbClr val="A9B7C6"/>
                </a:solidFill>
                <a:highlight>
                  <a:srgbClr val="2B2B2B"/>
                </a:highlight>
                <a:latin typeface="Roboto Mono"/>
                <a:ea typeface="Roboto Mono"/>
                <a:cs typeface="Roboto Mono"/>
                <a:sym typeface="Roboto Mono"/>
              </a:rPr>
              <a:t>!!.readText())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i="1" lang="zh-CN" sz="900">
                <a:solidFill>
                  <a:srgbClr val="9876AA"/>
                </a:solidFill>
                <a:highlight>
                  <a:srgbClr val="2B2B2B"/>
                </a:highlight>
                <a:latin typeface="Roboto Mono"/>
                <a:ea typeface="Roboto Mono"/>
                <a:cs typeface="Roboto Mono"/>
                <a:sym typeface="Roboto Mono"/>
              </a:rPr>
              <a:t>TypePlaceStone </a:t>
            </a:r>
            <a:r>
              <a:rPr lang="zh-CN" sz="900">
                <a:solidFill>
                  <a:srgbClr val="A9B7C6"/>
                </a:solidFill>
                <a:highlight>
                  <a:srgbClr val="2B2B2B"/>
                </a:highlight>
                <a:latin typeface="Roboto Mono"/>
                <a:ea typeface="Roboto Mono"/>
                <a:cs typeface="Roboto Mono"/>
                <a:sym typeface="Roboto Mono"/>
              </a:rPr>
              <a:t>-&gt;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val </a:t>
            </a:r>
            <a:r>
              <a:rPr lang="zh-CN" sz="900">
                <a:solidFill>
                  <a:srgbClr val="A9B7C6"/>
                </a:solidFill>
                <a:highlight>
                  <a:srgbClr val="2B2B2B"/>
                </a:highlight>
                <a:latin typeface="Roboto Mono"/>
                <a:ea typeface="Roboto Mono"/>
                <a:cs typeface="Roboto Mono"/>
                <a:sym typeface="Roboto Mono"/>
              </a:rPr>
              <a:t>(x</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y) = </a:t>
            </a:r>
            <a:r>
              <a:rPr b="1" lang="zh-CN" sz="900">
                <a:solidFill>
                  <a:srgbClr val="A9B7C6"/>
                </a:solidFill>
                <a:highlight>
                  <a:srgbClr val="2B2B2B"/>
                </a:highlight>
                <a:latin typeface="Roboto Mono"/>
                <a:ea typeface="Roboto Mono"/>
                <a:cs typeface="Roboto Mono"/>
                <a:sym typeface="Roboto Mono"/>
              </a:rPr>
              <a:t>it</a:t>
            </a:r>
            <a:r>
              <a:rPr lang="zh-CN" sz="900">
                <a:solidFill>
                  <a:srgbClr val="A9B7C6"/>
                </a:solidFill>
                <a:highlight>
                  <a:srgbClr val="2B2B2B"/>
                </a:highlight>
                <a:latin typeface="Roboto Mono"/>
                <a:ea typeface="Roboto Mono"/>
                <a:cs typeface="Roboto Mono"/>
                <a:sym typeface="Roboto Mono"/>
              </a:rPr>
              <a:t>.</a:t>
            </a:r>
            <a:r>
              <a:rPr lang="zh-CN" sz="900">
                <a:solidFill>
                  <a:srgbClr val="9876AA"/>
                </a:solidFill>
                <a:highlight>
                  <a:srgbClr val="2B2B2B"/>
                </a:highlight>
                <a:latin typeface="Roboto Mono"/>
                <a:ea typeface="Roboto Mono"/>
                <a:cs typeface="Roboto Mono"/>
                <a:sym typeface="Roboto Mono"/>
              </a:rPr>
              <a:t>data</a:t>
            </a:r>
            <a:r>
              <a:rPr lang="zh-CN" sz="900">
                <a:solidFill>
                  <a:srgbClr val="A9B7C6"/>
                </a:solidFill>
                <a:highlight>
                  <a:srgbClr val="2B2B2B"/>
                </a:highlight>
                <a:latin typeface="Roboto Mono"/>
                <a:ea typeface="Roboto Mono"/>
                <a:cs typeface="Roboto Mono"/>
                <a:sym typeface="Roboto Mono"/>
              </a:rPr>
              <a:t>.readText().</a:t>
            </a:r>
            <a:r>
              <a:rPr i="1" lang="zh-CN" sz="900">
                <a:solidFill>
                  <a:srgbClr val="FFC66D"/>
                </a:solidFill>
                <a:highlight>
                  <a:srgbClr val="2B2B2B"/>
                </a:highlight>
                <a:latin typeface="Roboto Mono"/>
                <a:ea typeface="Roboto Mono"/>
                <a:cs typeface="Roboto Mono"/>
                <a:sym typeface="Roboto Mono"/>
              </a:rPr>
              <a:t>split</a:t>
            </a:r>
            <a:r>
              <a:rPr lang="zh-CN" sz="900">
                <a:solidFill>
                  <a:srgbClr val="A9B7C6"/>
                </a:solidFill>
                <a:highlight>
                  <a:srgbClr val="2B2B2B"/>
                </a:highlight>
                <a:latin typeface="Roboto Mono"/>
                <a:ea typeface="Roboto Mono"/>
                <a:cs typeface="Roboto Mono"/>
                <a:sym typeface="Roboto Mono"/>
              </a:rPr>
              <a:t>(</a:t>
            </a:r>
            <a:r>
              <a:rPr lang="zh-CN" sz="900">
                <a:solidFill>
                  <a:srgbClr val="6A8759"/>
                </a:solidFill>
                <a:highlight>
                  <a:srgbClr val="2B2B2B"/>
                </a:highlight>
                <a:latin typeface="Roboto Mono"/>
                <a:ea typeface="Roboto Mono"/>
                <a:cs typeface="Roboto Mono"/>
                <a:sym typeface="Roboto Mono"/>
              </a:rPr>
              <a:t>","</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Message.PlaceStone(</a:t>
            </a:r>
            <a:r>
              <a:rPr i="1" lang="zh-CN" sz="900">
                <a:solidFill>
                  <a:srgbClr val="A9B7C6"/>
                </a:solidFill>
                <a:highlight>
                  <a:srgbClr val="2B2B2B"/>
                </a:highlight>
                <a:latin typeface="Roboto Mono"/>
                <a:ea typeface="Roboto Mono"/>
                <a:cs typeface="Roboto Mono"/>
                <a:sym typeface="Roboto Mono"/>
              </a:rPr>
              <a:t>IntOffset</a:t>
            </a:r>
            <a:r>
              <a:rPr lang="zh-CN" sz="900">
                <a:solidFill>
                  <a:srgbClr val="A9B7C6"/>
                </a:solidFill>
                <a:highlight>
                  <a:srgbClr val="2B2B2B"/>
                </a:highlight>
                <a:latin typeface="Roboto Mono"/>
                <a:ea typeface="Roboto Mono"/>
                <a:cs typeface="Roboto Mono"/>
                <a:sym typeface="Roboto Mono"/>
              </a:rPr>
              <a:t>(x.</a:t>
            </a:r>
            <a:r>
              <a:rPr i="1" lang="zh-CN" sz="900">
                <a:solidFill>
                  <a:srgbClr val="FFC66D"/>
                </a:solidFill>
                <a:highlight>
                  <a:srgbClr val="2B2B2B"/>
                </a:highlight>
                <a:latin typeface="Roboto Mono"/>
                <a:ea typeface="Roboto Mono"/>
                <a:cs typeface="Roboto Mono"/>
                <a:sym typeface="Roboto Mono"/>
              </a:rPr>
              <a:t>toInt</a:t>
            </a:r>
            <a:r>
              <a:rPr lang="zh-CN" sz="900">
                <a:solidFill>
                  <a:srgbClr val="A9B7C6"/>
                </a:solidFill>
                <a:highlight>
                  <a:srgbClr val="2B2B2B"/>
                </a:highlight>
                <a:latin typeface="Roboto Mono"/>
                <a:ea typeface="Roboto Mono"/>
                <a:cs typeface="Roboto Mono"/>
                <a:sym typeface="Roboto Mono"/>
              </a:rPr>
              <a:t>()</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y.</a:t>
            </a:r>
            <a:r>
              <a:rPr i="1" lang="zh-CN" sz="900">
                <a:solidFill>
                  <a:srgbClr val="FFC66D"/>
                </a:solidFill>
                <a:highlight>
                  <a:srgbClr val="2B2B2B"/>
                </a:highlight>
                <a:latin typeface="Roboto Mono"/>
                <a:ea typeface="Roboto Mono"/>
                <a:cs typeface="Roboto Mono"/>
                <a:sym typeface="Roboto Mono"/>
              </a:rPr>
              <a:t>toInt</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i="1" lang="zh-CN" sz="900">
                <a:solidFill>
                  <a:srgbClr val="9876AA"/>
                </a:solidFill>
                <a:highlight>
                  <a:srgbClr val="2B2B2B"/>
                </a:highlight>
                <a:latin typeface="Roboto Mono"/>
                <a:ea typeface="Roboto Mono"/>
                <a:cs typeface="Roboto Mono"/>
                <a:sym typeface="Roboto Mono"/>
              </a:rPr>
              <a:t>TypeChooseColor </a:t>
            </a:r>
            <a:r>
              <a:rPr lang="zh-CN" sz="900">
                <a:solidFill>
                  <a:srgbClr val="A9B7C6"/>
                </a:solidFill>
                <a:highlight>
                  <a:srgbClr val="2B2B2B"/>
                </a:highlight>
                <a:latin typeface="Roboto Mono"/>
                <a:ea typeface="Roboto Mono"/>
                <a:cs typeface="Roboto Mono"/>
                <a:sym typeface="Roboto Mono"/>
              </a:rPr>
              <a:t>-&gt; </a:t>
            </a:r>
            <a:endParaRPr sz="900">
              <a:solidFill>
                <a:srgbClr val="A9B7C6"/>
              </a:solidFill>
              <a:highlight>
                <a:srgbClr val="2B2B2B"/>
              </a:highlight>
              <a:latin typeface="Roboto Mono"/>
              <a:ea typeface="Roboto Mono"/>
              <a:cs typeface="Roboto Mono"/>
              <a:sym typeface="Roboto Mono"/>
            </a:endParaRPr>
          </a:p>
          <a:p>
            <a:pPr indent="457200" lvl="0" marL="45720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Message.ChooseColor(</a:t>
            </a:r>
            <a:r>
              <a:rPr b="1" lang="zh-CN" sz="900">
                <a:solidFill>
                  <a:srgbClr val="A9B7C6"/>
                </a:solidFill>
                <a:highlight>
                  <a:srgbClr val="2B2B2B"/>
                </a:highlight>
                <a:latin typeface="Roboto Mono"/>
                <a:ea typeface="Roboto Mono"/>
                <a:cs typeface="Roboto Mono"/>
                <a:sym typeface="Roboto Mono"/>
              </a:rPr>
              <a:t>it</a:t>
            </a:r>
            <a:r>
              <a:rPr lang="zh-CN" sz="900">
                <a:solidFill>
                  <a:srgbClr val="A9B7C6"/>
                </a:solidFill>
                <a:highlight>
                  <a:srgbClr val="2B2B2B"/>
                </a:highlight>
                <a:latin typeface="Roboto Mono"/>
                <a:ea typeface="Roboto Mono"/>
                <a:cs typeface="Roboto Mono"/>
                <a:sym typeface="Roboto Mono"/>
              </a:rPr>
              <a:t>.</a:t>
            </a:r>
            <a:r>
              <a:rPr lang="zh-CN" sz="900">
                <a:solidFill>
                  <a:srgbClr val="9876AA"/>
                </a:solidFill>
                <a:highlight>
                  <a:srgbClr val="2B2B2B"/>
                </a:highlight>
                <a:latin typeface="Roboto Mono"/>
                <a:ea typeface="Roboto Mono"/>
                <a:cs typeface="Roboto Mono"/>
                <a:sym typeface="Roboto Mono"/>
              </a:rPr>
              <a:t>data</a:t>
            </a:r>
            <a:r>
              <a:rPr lang="zh-CN" sz="900">
                <a:solidFill>
                  <a:srgbClr val="A9B7C6"/>
                </a:solidFill>
                <a:highlight>
                  <a:srgbClr val="2B2B2B"/>
                </a:highlight>
                <a:latin typeface="Roboto Mono"/>
                <a:ea typeface="Roboto Mono"/>
                <a:cs typeface="Roboto Mono"/>
                <a:sym typeface="Roboto Mono"/>
              </a:rPr>
              <a:t>.readText().</a:t>
            </a:r>
            <a:r>
              <a:rPr i="1" lang="zh-CN" sz="900">
                <a:solidFill>
                  <a:srgbClr val="FFC66D"/>
                </a:solidFill>
                <a:highlight>
                  <a:srgbClr val="2B2B2B"/>
                </a:highlight>
                <a:latin typeface="Roboto Mono"/>
                <a:ea typeface="Roboto Mono"/>
                <a:cs typeface="Roboto Mono"/>
                <a:sym typeface="Roboto Mono"/>
              </a:rPr>
              <a:t>toBoolean</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else </a:t>
            </a:r>
            <a:r>
              <a:rPr lang="zh-CN" sz="900">
                <a:solidFill>
                  <a:srgbClr val="A9B7C6"/>
                </a:solidFill>
                <a:highlight>
                  <a:srgbClr val="2B2B2B"/>
                </a:highlight>
                <a:latin typeface="Roboto Mono"/>
                <a:ea typeface="Roboto Mono"/>
                <a:cs typeface="Roboto Mono"/>
                <a:sym typeface="Roboto Mono"/>
              </a:rPr>
              <a:t>-&gt; </a:t>
            </a:r>
            <a:r>
              <a:rPr i="1" lang="zh-CN" sz="900">
                <a:solidFill>
                  <a:srgbClr val="A9B7C6"/>
                </a:solidFill>
                <a:highlight>
                  <a:srgbClr val="2B2B2B"/>
                </a:highlight>
                <a:latin typeface="Roboto Mono"/>
                <a:ea typeface="Roboto Mono"/>
                <a:cs typeface="Roboto Mono"/>
                <a:sym typeface="Roboto Mono"/>
              </a:rPr>
              <a:t>error</a:t>
            </a:r>
            <a:r>
              <a:rPr lang="zh-CN" sz="900">
                <a:solidFill>
                  <a:srgbClr val="A9B7C6"/>
                </a:solidFill>
                <a:highlight>
                  <a:srgbClr val="2B2B2B"/>
                </a:highlight>
                <a:latin typeface="Roboto Mono"/>
                <a:ea typeface="Roboto Mono"/>
                <a:cs typeface="Roboto Mono"/>
                <a:sym typeface="Roboto Mono"/>
              </a:rPr>
              <a:t>(</a:t>
            </a:r>
            <a:r>
              <a:rPr lang="zh-CN" sz="900">
                <a:solidFill>
                  <a:srgbClr val="6A8759"/>
                </a:solidFill>
                <a:highlight>
                  <a:srgbClr val="2B2B2B"/>
                </a:highlight>
                <a:latin typeface="Roboto Mono"/>
                <a:ea typeface="Roboto Mono"/>
                <a:cs typeface="Roboto Mono"/>
                <a:sym typeface="Roboto Mono"/>
              </a:rPr>
              <a:t>"Unknown message !"</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suspend fun </a:t>
            </a:r>
            <a:r>
              <a:rPr lang="zh-CN" sz="900">
                <a:solidFill>
                  <a:srgbClr val="FFC66D"/>
                </a:solidFill>
                <a:highlight>
                  <a:srgbClr val="2B2B2B"/>
                </a:highlight>
                <a:latin typeface="Roboto Mono"/>
                <a:ea typeface="Roboto Mono"/>
                <a:cs typeface="Roboto Mono"/>
                <a:sym typeface="Roboto Mono"/>
              </a:rPr>
              <a:t>sendMessage</a:t>
            </a:r>
            <a:r>
              <a:rPr lang="zh-CN" sz="900">
                <a:solidFill>
                  <a:srgbClr val="A9B7C6"/>
                </a:solidFill>
                <a:highlight>
                  <a:srgbClr val="2B2B2B"/>
                </a:highlight>
                <a:latin typeface="Roboto Mono"/>
                <a:ea typeface="Roboto Mono"/>
                <a:cs typeface="Roboto Mono"/>
                <a:sym typeface="Roboto Mono"/>
              </a:rPr>
              <a:t>(message: Message)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sendToRemote(</a:t>
            </a:r>
            <a:r>
              <a:rPr i="1" lang="zh-CN" sz="900">
                <a:solidFill>
                  <a:srgbClr val="A9B7C6"/>
                </a:solidFill>
                <a:highlight>
                  <a:srgbClr val="2B2B2B"/>
                </a:highlight>
                <a:latin typeface="Roboto Mono"/>
                <a:ea typeface="Roboto Mono"/>
                <a:cs typeface="Roboto Mono"/>
                <a:sym typeface="Roboto Mono"/>
              </a:rPr>
              <a:t>buildPayload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900">
                <a:solidFill>
                  <a:srgbClr val="A9B7C6"/>
                </a:solidFill>
                <a:highlight>
                  <a:srgbClr val="2B2B2B"/>
                </a:highlight>
                <a:latin typeface="Roboto Mono"/>
                <a:ea typeface="Roboto Mono"/>
                <a:cs typeface="Roboto Mono"/>
                <a:sym typeface="Roboto Mono"/>
              </a:rPr>
              <a:t>           </a:t>
            </a:r>
            <a:r>
              <a:rPr i="1" lang="zh-CN" sz="900">
                <a:solidFill>
                  <a:srgbClr val="FFC66D"/>
                </a:solidFill>
                <a:highlight>
                  <a:srgbClr val="2B2B2B"/>
                </a:highlight>
                <a:latin typeface="Roboto Mono"/>
                <a:ea typeface="Roboto Mono"/>
                <a:cs typeface="Roboto Mono"/>
                <a:sym typeface="Roboto Mono"/>
              </a:rPr>
              <a:t>metadata</a:t>
            </a:r>
            <a:r>
              <a:rPr lang="zh-CN" sz="900">
                <a:solidFill>
                  <a:srgbClr val="A9B7C6"/>
                </a:solidFill>
                <a:highlight>
                  <a:srgbClr val="2B2B2B"/>
                </a:highlight>
                <a:latin typeface="Roboto Mono"/>
                <a:ea typeface="Roboto Mono"/>
                <a:cs typeface="Roboto Mono"/>
                <a:sym typeface="Roboto Mono"/>
              </a:rPr>
              <a:t>(message.</a:t>
            </a:r>
            <a:r>
              <a:rPr lang="zh-CN" sz="900">
                <a:solidFill>
                  <a:srgbClr val="9876AA"/>
                </a:solidFill>
                <a:highlight>
                  <a:srgbClr val="2B2B2B"/>
                </a:highlight>
                <a:latin typeface="Roboto Mono"/>
                <a:ea typeface="Roboto Mono"/>
                <a:cs typeface="Roboto Mono"/>
                <a:sym typeface="Roboto Mono"/>
              </a:rPr>
              <a:t>type</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i="1" lang="zh-CN" sz="900">
                <a:solidFill>
                  <a:srgbClr val="FFC66D"/>
                </a:solidFill>
                <a:highlight>
                  <a:srgbClr val="2B2B2B"/>
                </a:highlight>
                <a:latin typeface="Roboto Mono"/>
                <a:ea typeface="Roboto Mono"/>
                <a:cs typeface="Roboto Mono"/>
                <a:sym typeface="Roboto Mono"/>
              </a:rPr>
              <a:t>data</a:t>
            </a:r>
            <a:r>
              <a:rPr lang="zh-CN" sz="900">
                <a:solidFill>
                  <a:srgbClr val="A9B7C6"/>
                </a:solidFill>
                <a:highlight>
                  <a:srgbClr val="2B2B2B"/>
                </a:highlight>
                <a:latin typeface="Roboto Mono"/>
                <a:ea typeface="Roboto Mono"/>
                <a:cs typeface="Roboto Mono"/>
                <a:sym typeface="Roboto Mono"/>
              </a:rPr>
              <a:t>(</a:t>
            </a:r>
            <a:r>
              <a:rPr lang="zh-CN" sz="900">
                <a:solidFill>
                  <a:srgbClr val="6A8759"/>
                </a:solidFill>
                <a:highlight>
                  <a:srgbClr val="2B2B2B"/>
                </a:highlight>
                <a:latin typeface="Roboto Mono"/>
                <a:ea typeface="Roboto Mono"/>
                <a:cs typeface="Roboto Mono"/>
                <a:sym typeface="Roboto Mono"/>
              </a:rPr>
              <a:t>"</a:t>
            </a:r>
            <a:r>
              <a:rPr lang="zh-CN" sz="900">
                <a:solidFill>
                  <a:srgbClr val="CC7832"/>
                </a:solidFill>
                <a:highlight>
                  <a:srgbClr val="2B2B2B"/>
                </a:highlight>
                <a:latin typeface="Roboto Mono"/>
                <a:ea typeface="Roboto Mono"/>
                <a:cs typeface="Roboto Mono"/>
                <a:sym typeface="Roboto Mono"/>
              </a:rPr>
              <a:t>$</a:t>
            </a:r>
            <a:r>
              <a:rPr lang="zh-CN" sz="900">
                <a:solidFill>
                  <a:srgbClr val="A9B7C6"/>
                </a:solidFill>
                <a:highlight>
                  <a:srgbClr val="2B2B2B"/>
                </a:highlight>
                <a:latin typeface="Roboto Mono"/>
                <a:ea typeface="Roboto Mono"/>
                <a:cs typeface="Roboto Mono"/>
                <a:sym typeface="Roboto Mono"/>
              </a:rPr>
              <a:t>message</a:t>
            </a:r>
            <a:r>
              <a:rPr lang="zh-CN" sz="900">
                <a:solidFill>
                  <a:srgbClr val="6A8759"/>
                </a:solidFill>
                <a:highlight>
                  <a:srgbClr val="2B2B2B"/>
                </a:highlight>
                <a:latin typeface="Roboto Mono"/>
                <a:ea typeface="Roboto Mono"/>
                <a:cs typeface="Roboto Mono"/>
                <a:sym typeface="Roboto Mono"/>
              </a:rPr>
              <a:t>"</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5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500">
              <a:solidFill>
                <a:srgbClr val="BBB529"/>
              </a:solidFill>
              <a:highlight>
                <a:srgbClr val="2B2B2B"/>
              </a:highlight>
              <a:latin typeface="Roboto Mono"/>
              <a:ea typeface="Roboto Mono"/>
              <a:cs typeface="Roboto Mono"/>
              <a:sym typeface="Roboto Mono"/>
            </a:endParaRPr>
          </a:p>
        </p:txBody>
      </p:sp>
      <p:grpSp>
        <p:nvGrpSpPr>
          <p:cNvPr id="495" name="Google Shape;495;p50"/>
          <p:cNvGrpSpPr/>
          <p:nvPr/>
        </p:nvGrpSpPr>
        <p:grpSpPr>
          <a:xfrm>
            <a:off x="689261" y="1535229"/>
            <a:ext cx="2768698" cy="2409885"/>
            <a:chOff x="1388813" y="2076059"/>
            <a:chExt cx="2350538" cy="2153991"/>
          </a:xfrm>
        </p:grpSpPr>
        <p:sp>
          <p:nvSpPr>
            <p:cNvPr id="496" name="Google Shape;496;p50"/>
            <p:cNvSpPr/>
            <p:nvPr/>
          </p:nvSpPr>
          <p:spPr>
            <a:xfrm>
              <a:off x="1388825"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Client</a:t>
              </a:r>
              <a:endParaRPr sz="400">
                <a:solidFill>
                  <a:srgbClr val="5F6368"/>
                </a:solidFill>
              </a:endParaRPr>
            </a:p>
          </p:txBody>
        </p:sp>
        <p:sp>
          <p:nvSpPr>
            <p:cNvPr id="497" name="Google Shape;497;p50"/>
            <p:cNvSpPr/>
            <p:nvPr/>
          </p:nvSpPr>
          <p:spPr>
            <a:xfrm>
              <a:off x="2609550"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Server</a:t>
              </a:r>
              <a:endParaRPr sz="400">
                <a:solidFill>
                  <a:srgbClr val="5F6368"/>
                </a:solidFill>
              </a:endParaRPr>
            </a:p>
          </p:txBody>
        </p:sp>
        <p:sp>
          <p:nvSpPr>
            <p:cNvPr id="498" name="Google Shape;498;p50"/>
            <p:cNvSpPr/>
            <p:nvPr/>
          </p:nvSpPr>
          <p:spPr>
            <a:xfrm>
              <a:off x="1388825" y="3455009"/>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API</a:t>
              </a:r>
              <a:endParaRPr sz="400">
                <a:solidFill>
                  <a:srgbClr val="5F6368"/>
                </a:solidFill>
              </a:endParaRPr>
            </a:p>
          </p:txBody>
        </p:sp>
        <p:sp>
          <p:nvSpPr>
            <p:cNvPr id="499" name="Google Shape;499;p50"/>
            <p:cNvSpPr/>
            <p:nvPr/>
          </p:nvSpPr>
          <p:spPr>
            <a:xfrm>
              <a:off x="1388825" y="30075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Logic：MVIKotlin</a:t>
              </a:r>
              <a:endParaRPr sz="400">
                <a:solidFill>
                  <a:srgbClr val="5F6368"/>
                </a:solidFill>
              </a:endParaRPr>
            </a:p>
          </p:txBody>
        </p:sp>
        <p:sp>
          <p:nvSpPr>
            <p:cNvPr id="500" name="Google Shape;500;p50"/>
            <p:cNvSpPr/>
            <p:nvPr/>
          </p:nvSpPr>
          <p:spPr>
            <a:xfrm>
              <a:off x="1388825" y="25492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UI：Compose</a:t>
              </a:r>
              <a:endParaRPr sz="400">
                <a:solidFill>
                  <a:srgbClr val="5F6368"/>
                </a:solidFill>
              </a:endParaRPr>
            </a:p>
          </p:txBody>
        </p:sp>
        <p:sp>
          <p:nvSpPr>
            <p:cNvPr id="501" name="Google Shape;501;p50"/>
            <p:cNvSpPr/>
            <p:nvPr/>
          </p:nvSpPr>
          <p:spPr>
            <a:xfrm>
              <a:off x="1388813"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Android</a:t>
              </a:r>
              <a:endParaRPr sz="400">
                <a:solidFill>
                  <a:srgbClr val="5F6368"/>
                </a:solidFill>
              </a:endParaRPr>
            </a:p>
          </p:txBody>
        </p:sp>
        <p:sp>
          <p:nvSpPr>
            <p:cNvPr id="502" name="Google Shape;502;p50"/>
            <p:cNvSpPr/>
            <p:nvPr/>
          </p:nvSpPr>
          <p:spPr>
            <a:xfrm>
              <a:off x="2609538"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Desktop</a:t>
              </a:r>
              <a:endParaRPr sz="400">
                <a:solidFill>
                  <a:srgbClr val="5F6368"/>
                </a:solidFill>
              </a:endParaRPr>
            </a:p>
          </p:txBody>
        </p:sp>
      </p:grpSp>
      <p:sp>
        <p:nvSpPr>
          <p:cNvPr id="503" name="Google Shape;503;p50"/>
          <p:cNvSpPr/>
          <p:nvPr/>
        </p:nvSpPr>
        <p:spPr>
          <a:xfrm>
            <a:off x="691599" y="3096860"/>
            <a:ext cx="2768700" cy="381300"/>
          </a:xfrm>
          <a:prstGeom prst="roundRect">
            <a:avLst>
              <a:gd fmla="val 13377" name="adj"/>
            </a:avLst>
          </a:prstGeom>
          <a:solidFill>
            <a:srgbClr val="FFFFFF"/>
          </a:solidFill>
          <a:ln cap="flat" cmpd="sng" w="19050">
            <a:solidFill>
              <a:srgbClr val="5F6368"/>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API</a:t>
            </a:r>
            <a:endParaRPr sz="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RSocket</a:t>
            </a:r>
            <a:endParaRPr>
              <a:latin typeface="Google Sans Medium"/>
              <a:ea typeface="Google Sans Medium"/>
              <a:cs typeface="Google Sans Medium"/>
              <a:sym typeface="Google Sans Medium"/>
            </a:endParaRPr>
          </a:p>
        </p:txBody>
      </p:sp>
      <p:sp>
        <p:nvSpPr>
          <p:cNvPr id="509" name="Google Shape;509;p51"/>
          <p:cNvSpPr txBox="1"/>
          <p:nvPr/>
        </p:nvSpPr>
        <p:spPr>
          <a:xfrm>
            <a:off x="4135750" y="0"/>
            <a:ext cx="50082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5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808080"/>
                </a:solidFill>
                <a:highlight>
                  <a:srgbClr val="2B2B2B"/>
                </a:highlight>
                <a:latin typeface="Roboto Mono"/>
                <a:ea typeface="Roboto Mono"/>
                <a:cs typeface="Roboto Mono"/>
                <a:sym typeface="Roboto Mono"/>
              </a:rPr>
              <a:t>//Client</a:t>
            </a:r>
            <a:endParaRPr sz="850">
              <a:solidFill>
                <a:srgbClr val="808080"/>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private lateinit var </a:t>
            </a:r>
            <a:r>
              <a:rPr i="1" lang="zh-CN" sz="850">
                <a:solidFill>
                  <a:srgbClr val="9876AA"/>
                </a:solidFill>
                <a:highlight>
                  <a:srgbClr val="2B2B2B"/>
                </a:highlight>
                <a:latin typeface="Roboto Mono"/>
                <a:ea typeface="Roboto Mono"/>
                <a:cs typeface="Roboto Mono"/>
                <a:sym typeface="Roboto Mono"/>
              </a:rPr>
              <a:t>_requestFlow</a:t>
            </a:r>
            <a:r>
              <a:rPr lang="zh-CN" sz="850">
                <a:solidFill>
                  <a:srgbClr val="A9B7C6"/>
                </a:solidFill>
                <a:highlight>
                  <a:srgbClr val="2B2B2B"/>
                </a:highlight>
                <a:latin typeface="Roboto Mono"/>
                <a:ea typeface="Roboto Mono"/>
                <a:cs typeface="Roboto Mono"/>
                <a:sym typeface="Roboto Mono"/>
              </a:rPr>
              <a:t>: MutableSharedFlow&lt;Payload&gt;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private lateinit var </a:t>
            </a:r>
            <a:r>
              <a:rPr i="1" lang="zh-CN" sz="850">
                <a:solidFill>
                  <a:srgbClr val="9876AA"/>
                </a:solidFill>
                <a:highlight>
                  <a:srgbClr val="2B2B2B"/>
                </a:highlight>
                <a:latin typeface="Roboto Mono"/>
                <a:ea typeface="Roboto Mono"/>
                <a:cs typeface="Roboto Mono"/>
                <a:sym typeface="Roboto Mono"/>
              </a:rPr>
              <a:t>_responseFlow</a:t>
            </a:r>
            <a:r>
              <a:rPr lang="zh-CN" sz="850">
                <a:solidFill>
                  <a:srgbClr val="A9B7C6"/>
                </a:solidFill>
                <a:highlight>
                  <a:srgbClr val="2B2B2B"/>
                </a:highlight>
                <a:latin typeface="Roboto Mono"/>
                <a:ea typeface="Roboto Mono"/>
                <a:cs typeface="Roboto Mono"/>
                <a:sym typeface="Roboto Mono"/>
              </a:rPr>
              <a:t>: Flow&lt;Payload&gt;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actual suspend fun </a:t>
            </a:r>
            <a:r>
              <a:rPr lang="zh-CN" sz="850">
                <a:solidFill>
                  <a:srgbClr val="FFC66D"/>
                </a:solidFill>
                <a:highlight>
                  <a:srgbClr val="2B2B2B"/>
                </a:highlight>
                <a:latin typeface="Roboto Mono"/>
                <a:ea typeface="Roboto Mono"/>
                <a:cs typeface="Roboto Mono"/>
                <a:sym typeface="Roboto Mono"/>
              </a:rPr>
              <a:t>initWsConnect</a:t>
            </a: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808080"/>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val </a:t>
            </a:r>
            <a:r>
              <a:rPr lang="zh-CN" sz="850">
                <a:solidFill>
                  <a:srgbClr val="A9B7C6"/>
                </a:solidFill>
                <a:highlight>
                  <a:srgbClr val="2B2B2B"/>
                </a:highlight>
                <a:latin typeface="Roboto Mono"/>
                <a:ea typeface="Roboto Mono"/>
                <a:cs typeface="Roboto Mono"/>
                <a:sym typeface="Roboto Mono"/>
              </a:rPr>
              <a:t>rSocket = </a:t>
            </a:r>
            <a:r>
              <a:rPr i="1" lang="zh-CN" sz="850">
                <a:solidFill>
                  <a:srgbClr val="9876AA"/>
                </a:solidFill>
                <a:highlight>
                  <a:srgbClr val="2B2B2B"/>
                </a:highlight>
                <a:latin typeface="Roboto Mono"/>
                <a:ea typeface="Roboto Mono"/>
                <a:cs typeface="Roboto Mono"/>
                <a:sym typeface="Roboto Mono"/>
              </a:rPr>
              <a:t>client</a:t>
            </a:r>
            <a:r>
              <a:rPr lang="zh-CN" sz="850">
                <a:solidFill>
                  <a:srgbClr val="A9B7C6"/>
                </a:solidFill>
                <a:highlight>
                  <a:srgbClr val="2B2B2B"/>
                </a:highlight>
                <a:latin typeface="Roboto Mono"/>
                <a:ea typeface="Roboto Mono"/>
                <a:cs typeface="Roboto Mono"/>
                <a:sym typeface="Roboto Mono"/>
              </a:rPr>
              <a:t>.rSocket(</a:t>
            </a:r>
            <a:r>
              <a:rPr lang="zh-CN" sz="850">
                <a:solidFill>
                  <a:srgbClr val="467CDA"/>
                </a:solidFill>
                <a:highlight>
                  <a:srgbClr val="2B2B2B"/>
                </a:highlight>
                <a:latin typeface="Roboto Mono"/>
                <a:ea typeface="Roboto Mono"/>
                <a:cs typeface="Roboto Mono"/>
                <a:sym typeface="Roboto Mono"/>
              </a:rPr>
              <a:t>host = </a:t>
            </a:r>
            <a:r>
              <a:rPr i="1" lang="zh-CN" sz="850">
                <a:solidFill>
                  <a:srgbClr val="9876AA"/>
                </a:solidFill>
                <a:highlight>
                  <a:srgbClr val="2B2B2B"/>
                </a:highlight>
                <a:latin typeface="Roboto Mono"/>
                <a:ea typeface="Roboto Mono"/>
                <a:cs typeface="Roboto Mono"/>
                <a:sym typeface="Roboto Mono"/>
              </a:rPr>
              <a:t>serverHost</a:t>
            </a:r>
            <a:r>
              <a:rPr lang="zh-CN" sz="850">
                <a:solidFill>
                  <a:srgbClr val="CC7832"/>
                </a:solidFill>
                <a:highlight>
                  <a:srgbClr val="2B2B2B"/>
                </a:highlight>
                <a:latin typeface="Roboto Mono"/>
                <a:ea typeface="Roboto Mono"/>
                <a:cs typeface="Roboto Mono"/>
                <a:sym typeface="Roboto Mono"/>
              </a:rPr>
              <a:t>, </a:t>
            </a:r>
            <a:r>
              <a:rPr lang="zh-CN" sz="850">
                <a:solidFill>
                  <a:srgbClr val="467CDA"/>
                </a:solidFill>
                <a:highlight>
                  <a:srgbClr val="2B2B2B"/>
                </a:highlight>
                <a:latin typeface="Roboto Mono"/>
                <a:ea typeface="Roboto Mono"/>
                <a:cs typeface="Roboto Mono"/>
                <a:sym typeface="Roboto Mono"/>
              </a:rPr>
              <a:t>path = </a:t>
            </a:r>
            <a:r>
              <a:rPr lang="zh-CN" sz="850">
                <a:solidFill>
                  <a:srgbClr val="6A8759"/>
                </a:solidFill>
                <a:highlight>
                  <a:srgbClr val="2B2B2B"/>
                </a:highlight>
                <a:latin typeface="Roboto Mono"/>
                <a:ea typeface="Roboto Mono"/>
                <a:cs typeface="Roboto Mono"/>
                <a:sym typeface="Roboto Mono"/>
              </a:rPr>
              <a:t>"/rsocket"</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lang="zh-CN" sz="850">
                <a:solidFill>
                  <a:srgbClr val="CC7832"/>
                </a:solidFill>
                <a:highlight>
                  <a:srgbClr val="2B2B2B"/>
                </a:highlight>
                <a:latin typeface="Roboto Mono"/>
                <a:ea typeface="Roboto Mono"/>
                <a:cs typeface="Roboto Mono"/>
                <a:sym typeface="Roboto Mono"/>
              </a:rPr>
              <a:t>if </a:t>
            </a:r>
            <a:r>
              <a:rPr lang="zh-CN" sz="850">
                <a:solidFill>
                  <a:srgbClr val="A9B7C6"/>
                </a:solidFill>
                <a:highlight>
                  <a:srgbClr val="2B2B2B"/>
                </a:highlight>
                <a:latin typeface="Roboto Mono"/>
                <a:ea typeface="Roboto Mono"/>
                <a:cs typeface="Roboto Mono"/>
                <a:sym typeface="Roboto Mono"/>
              </a:rPr>
              <a:t>(!::</a:t>
            </a:r>
            <a:r>
              <a:rPr i="1" lang="zh-CN" sz="850">
                <a:solidFill>
                  <a:srgbClr val="9876AA"/>
                </a:solidFill>
                <a:highlight>
                  <a:srgbClr val="2B2B2B"/>
                </a:highlight>
                <a:latin typeface="Roboto Mono"/>
                <a:ea typeface="Roboto Mono"/>
                <a:cs typeface="Roboto Mono"/>
                <a:sym typeface="Roboto Mono"/>
              </a:rPr>
              <a:t>_requestFlow</a:t>
            </a:r>
            <a:r>
              <a:rPr lang="zh-CN" sz="850">
                <a:solidFill>
                  <a:srgbClr val="A9B7C6"/>
                </a:solidFill>
                <a:highlight>
                  <a:srgbClr val="2B2B2B"/>
                </a:highlight>
                <a:latin typeface="Roboto Mono"/>
                <a:ea typeface="Roboto Mono"/>
                <a:cs typeface="Roboto Mono"/>
                <a:sym typeface="Roboto Mono"/>
              </a:rPr>
              <a:t>.</a:t>
            </a:r>
            <a:r>
              <a:rPr i="1" lang="zh-CN" sz="850">
                <a:solidFill>
                  <a:srgbClr val="9876AA"/>
                </a:solidFill>
                <a:highlight>
                  <a:srgbClr val="2B2B2B"/>
                </a:highlight>
                <a:latin typeface="Roboto Mono"/>
                <a:ea typeface="Roboto Mono"/>
                <a:cs typeface="Roboto Mono"/>
                <a:sym typeface="Roboto Mono"/>
              </a:rPr>
              <a:t>isInitialized</a:t>
            </a: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i="1" lang="zh-CN" sz="850">
                <a:solidFill>
                  <a:srgbClr val="9876AA"/>
                </a:solidFill>
                <a:highlight>
                  <a:srgbClr val="2B2B2B"/>
                </a:highlight>
                <a:latin typeface="Roboto Mono"/>
                <a:ea typeface="Roboto Mono"/>
                <a:cs typeface="Roboto Mono"/>
                <a:sym typeface="Roboto Mono"/>
              </a:rPr>
              <a:t>_requestFlow </a:t>
            </a:r>
            <a:r>
              <a:rPr lang="zh-CN" sz="850">
                <a:solidFill>
                  <a:srgbClr val="A9B7C6"/>
                </a:solidFill>
                <a:highlight>
                  <a:srgbClr val="2B2B2B"/>
                </a:highlight>
                <a:latin typeface="Roboto Mono"/>
                <a:ea typeface="Roboto Mono"/>
                <a:cs typeface="Roboto Mono"/>
                <a:sym typeface="Roboto Mono"/>
              </a:rPr>
              <a:t>= </a:t>
            </a:r>
            <a:r>
              <a:rPr i="1" lang="zh-CN" sz="850">
                <a:solidFill>
                  <a:srgbClr val="A9B7C6"/>
                </a:solidFill>
                <a:highlight>
                  <a:srgbClr val="2B2B2B"/>
                </a:highlight>
                <a:latin typeface="Roboto Mono"/>
                <a:ea typeface="Roboto Mono"/>
                <a:cs typeface="Roboto Mono"/>
                <a:sym typeface="Roboto Mono"/>
              </a:rPr>
              <a:t>MutableSharedFlow</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A9B7C6"/>
                </a:solidFill>
                <a:highlight>
                  <a:srgbClr val="2B2B2B"/>
                </a:highlight>
                <a:latin typeface="Roboto Mono"/>
                <a:ea typeface="Roboto Mono"/>
                <a:cs typeface="Roboto Mono"/>
                <a:sym typeface="Roboto Mono"/>
              </a:rPr>
              <a:t>       </a:t>
            </a:r>
            <a:r>
              <a:rPr i="1" lang="zh-CN" sz="850">
                <a:solidFill>
                  <a:srgbClr val="9876AA"/>
                </a:solidFill>
                <a:highlight>
                  <a:srgbClr val="2B2B2B"/>
                </a:highlight>
                <a:latin typeface="Roboto Mono"/>
                <a:ea typeface="Roboto Mono"/>
                <a:cs typeface="Roboto Mono"/>
                <a:sym typeface="Roboto Mono"/>
              </a:rPr>
              <a:t>_responseFlow </a:t>
            </a:r>
            <a:r>
              <a:rPr lang="zh-CN" sz="850">
                <a:solidFill>
                  <a:srgbClr val="A9B7C6"/>
                </a:solidFill>
                <a:highlight>
                  <a:srgbClr val="2B2B2B"/>
                </a:highlight>
                <a:latin typeface="Roboto Mono"/>
                <a:ea typeface="Roboto Mono"/>
                <a:cs typeface="Roboto Mono"/>
                <a:sym typeface="Roboto Mono"/>
              </a:rPr>
              <a:t>= </a:t>
            </a:r>
            <a:r>
              <a:rPr lang="zh-CN" sz="850">
                <a:solidFill>
                  <a:srgbClr val="A9B7C6"/>
                </a:solidFill>
                <a:highlight>
                  <a:srgbClr val="2B2B2B"/>
                </a:highlight>
                <a:latin typeface="Roboto Mono"/>
                <a:ea typeface="Roboto Mono"/>
                <a:cs typeface="Roboto Mono"/>
                <a:sym typeface="Roboto Mono"/>
              </a:rPr>
              <a:t>rSocket</a:t>
            </a:r>
            <a:r>
              <a:rPr lang="zh-CN" sz="850">
                <a:solidFill>
                  <a:srgbClr val="A9B7C6"/>
                </a:solidFill>
                <a:highlight>
                  <a:srgbClr val="2B2B2B"/>
                </a:highlight>
                <a:latin typeface="Roboto Mono"/>
                <a:ea typeface="Roboto Mono"/>
                <a:cs typeface="Roboto Mono"/>
                <a:sym typeface="Roboto Mono"/>
              </a:rPr>
              <a:t>.requestChannel(</a:t>
            </a:r>
            <a:endParaRPr sz="850">
              <a:solidFill>
                <a:srgbClr val="A9B7C6"/>
              </a:solidFill>
              <a:highlight>
                <a:srgbClr val="2B2B2B"/>
              </a:highlight>
              <a:latin typeface="Roboto Mono"/>
              <a:ea typeface="Roboto Mono"/>
              <a:cs typeface="Roboto Mono"/>
              <a:sym typeface="Roboto Mono"/>
            </a:endParaRPr>
          </a:p>
          <a:p>
            <a:pPr indent="457200" lvl="0" marL="457200" rtl="0" algn="l">
              <a:spcBef>
                <a:spcPts val="0"/>
              </a:spcBef>
              <a:spcAft>
                <a:spcPts val="0"/>
              </a:spcAft>
              <a:buClr>
                <a:schemeClr val="dk1"/>
              </a:buClr>
              <a:buSzPts val="1100"/>
              <a:buFont typeface="Arial"/>
              <a:buNone/>
            </a:pPr>
            <a:r>
              <a:rPr i="1" lang="zh-CN" sz="850">
                <a:solidFill>
                  <a:srgbClr val="A9B7C6"/>
                </a:solidFill>
                <a:highlight>
                  <a:srgbClr val="2B2B2B"/>
                </a:highlight>
                <a:latin typeface="Roboto Mono"/>
                <a:ea typeface="Roboto Mono"/>
                <a:cs typeface="Roboto Mono"/>
                <a:sym typeface="Roboto Mono"/>
              </a:rPr>
              <a:t>buildPayload </a:t>
            </a:r>
            <a:r>
              <a:rPr b="1" lang="zh-CN" sz="850">
                <a:solidFill>
                  <a:srgbClr val="A9B7C6"/>
                </a:solidFill>
                <a:highlight>
                  <a:srgbClr val="2B2B2B"/>
                </a:highlight>
                <a:latin typeface="Roboto Mono"/>
                <a:ea typeface="Roboto Mono"/>
                <a:cs typeface="Roboto Mono"/>
                <a:sym typeface="Roboto Mono"/>
              </a:rPr>
              <a:t>{ </a:t>
            </a:r>
            <a:r>
              <a:rPr i="1" lang="zh-CN" sz="850">
                <a:solidFill>
                  <a:srgbClr val="FFC66D"/>
                </a:solidFill>
                <a:highlight>
                  <a:srgbClr val="2B2B2B"/>
                </a:highlight>
                <a:latin typeface="Roboto Mono"/>
                <a:ea typeface="Roboto Mono"/>
                <a:cs typeface="Roboto Mono"/>
                <a:sym typeface="Roboto Mono"/>
              </a:rPr>
              <a:t>data</a:t>
            </a:r>
            <a:r>
              <a:rPr lang="zh-CN" sz="850">
                <a:solidFill>
                  <a:srgbClr val="A9B7C6"/>
                </a:solidFill>
                <a:highlight>
                  <a:srgbClr val="2B2B2B"/>
                </a:highlight>
                <a:latin typeface="Roboto Mono"/>
                <a:ea typeface="Roboto Mono"/>
                <a:cs typeface="Roboto Mono"/>
                <a:sym typeface="Roboto Mono"/>
              </a:rPr>
              <a:t>(</a:t>
            </a:r>
            <a:r>
              <a:rPr lang="zh-CN" sz="850">
                <a:solidFill>
                  <a:srgbClr val="6A8759"/>
                </a:solidFill>
                <a:highlight>
                  <a:srgbClr val="2B2B2B"/>
                </a:highlight>
                <a:latin typeface="Roboto Mono"/>
                <a:ea typeface="Roboto Mono"/>
                <a:cs typeface="Roboto Mono"/>
                <a:sym typeface="Roboto Mono"/>
              </a:rPr>
              <a:t>"Init"</a:t>
            </a:r>
            <a:r>
              <a:rPr lang="zh-CN" sz="850">
                <a:solidFill>
                  <a:srgbClr val="A9B7C6"/>
                </a:solidFill>
                <a:highlight>
                  <a:srgbClr val="2B2B2B"/>
                </a:highlight>
                <a:latin typeface="Roboto Mono"/>
                <a:ea typeface="Roboto Mono"/>
                <a:cs typeface="Roboto Mono"/>
                <a:sym typeface="Roboto Mono"/>
              </a:rPr>
              <a:t>) </a:t>
            </a:r>
            <a:r>
              <a:rPr b="1" lang="zh-CN" sz="850">
                <a:solidFill>
                  <a:srgbClr val="A9B7C6"/>
                </a:solidFill>
                <a:highlight>
                  <a:srgbClr val="2B2B2B"/>
                </a:highlight>
                <a:latin typeface="Roboto Mono"/>
                <a:ea typeface="Roboto Mono"/>
                <a:cs typeface="Roboto Mono"/>
                <a:sym typeface="Roboto Mono"/>
              </a:rPr>
              <a:t>}</a:t>
            </a:r>
            <a:r>
              <a:rPr lang="zh-CN" sz="850">
                <a:solidFill>
                  <a:srgbClr val="CC7832"/>
                </a:solidFill>
                <a:highlight>
                  <a:srgbClr val="2B2B2B"/>
                </a:highlight>
                <a:latin typeface="Roboto Mono"/>
                <a:ea typeface="Roboto Mono"/>
                <a:cs typeface="Roboto Mono"/>
                <a:sym typeface="Roboto Mono"/>
              </a:rPr>
              <a:t>, </a:t>
            </a:r>
            <a:r>
              <a:rPr i="1" lang="zh-CN" sz="850">
                <a:solidFill>
                  <a:srgbClr val="9876AA"/>
                </a:solidFill>
                <a:highlight>
                  <a:srgbClr val="2B2B2B"/>
                </a:highlight>
                <a:latin typeface="Roboto Mono"/>
                <a:ea typeface="Roboto Mono"/>
                <a:cs typeface="Roboto Mono"/>
                <a:sym typeface="Roboto Mono"/>
              </a:rPr>
              <a:t>_requestFlow</a:t>
            </a: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A9B7C6"/>
                </a:solidFill>
                <a:highlight>
                  <a:srgbClr val="2B2B2B"/>
                </a:highlight>
                <a:latin typeface="Roboto Mono"/>
                <a:ea typeface="Roboto Mono"/>
                <a:cs typeface="Roboto Mono"/>
                <a:sym typeface="Roboto Mono"/>
              </a:rPr>
              <a:t>   } </a:t>
            </a:r>
            <a:endParaRPr sz="85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actual fun </a:t>
            </a:r>
            <a:r>
              <a:rPr lang="zh-CN" sz="850">
                <a:solidFill>
                  <a:srgbClr val="FFC66D"/>
                </a:solidFill>
                <a:highlight>
                  <a:srgbClr val="2B2B2B"/>
                </a:highlight>
                <a:latin typeface="Roboto Mono"/>
                <a:ea typeface="Roboto Mono"/>
                <a:cs typeface="Roboto Mono"/>
                <a:sym typeface="Roboto Mono"/>
              </a:rPr>
              <a:t>receiveFromRemote</a:t>
            </a:r>
            <a:r>
              <a:rPr lang="zh-CN" sz="850">
                <a:solidFill>
                  <a:srgbClr val="A9B7C6"/>
                </a:solidFill>
                <a:highlight>
                  <a:srgbClr val="2B2B2B"/>
                </a:highlight>
                <a:latin typeface="Roboto Mono"/>
                <a:ea typeface="Roboto Mono"/>
                <a:cs typeface="Roboto Mono"/>
                <a:sym typeface="Roboto Mono"/>
              </a:rPr>
              <a:t>(): Flow&lt;Payload&gt; = </a:t>
            </a:r>
            <a:r>
              <a:rPr i="1" lang="zh-CN" sz="850">
                <a:solidFill>
                  <a:srgbClr val="9876AA"/>
                </a:solidFill>
                <a:highlight>
                  <a:srgbClr val="2B2B2B"/>
                </a:highlight>
                <a:latin typeface="Roboto Mono"/>
                <a:ea typeface="Roboto Mono"/>
                <a:cs typeface="Roboto Mono"/>
                <a:sym typeface="Roboto Mono"/>
              </a:rPr>
              <a:t>_responseFlow</a:t>
            </a:r>
            <a:endParaRPr i="1" sz="850">
              <a:solidFill>
                <a:srgbClr val="9876AA"/>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CC7832"/>
                </a:solidFill>
                <a:highlight>
                  <a:srgbClr val="2B2B2B"/>
                </a:highlight>
                <a:latin typeface="Roboto Mono"/>
                <a:ea typeface="Roboto Mono"/>
                <a:cs typeface="Roboto Mono"/>
                <a:sym typeface="Roboto Mono"/>
              </a:rPr>
              <a:t>actual suspend fun </a:t>
            </a:r>
            <a:r>
              <a:rPr lang="zh-CN" sz="850">
                <a:solidFill>
                  <a:srgbClr val="FFC66D"/>
                </a:solidFill>
                <a:highlight>
                  <a:srgbClr val="2B2B2B"/>
                </a:highlight>
                <a:latin typeface="Roboto Mono"/>
                <a:ea typeface="Roboto Mono"/>
                <a:cs typeface="Roboto Mono"/>
                <a:sym typeface="Roboto Mono"/>
              </a:rPr>
              <a:t>sendToRemote</a:t>
            </a:r>
            <a:r>
              <a:rPr lang="zh-CN" sz="850">
                <a:solidFill>
                  <a:srgbClr val="A9B7C6"/>
                </a:solidFill>
                <a:highlight>
                  <a:srgbClr val="2B2B2B"/>
                </a:highlight>
                <a:latin typeface="Roboto Mono"/>
                <a:ea typeface="Roboto Mono"/>
                <a:cs typeface="Roboto Mono"/>
                <a:sym typeface="Roboto Mono"/>
              </a:rPr>
              <a:t>(payload: Payload) </a:t>
            </a:r>
            <a:endParaRPr sz="850">
              <a:solidFill>
                <a:srgbClr val="A9B7C6"/>
              </a:solidFill>
              <a:highlight>
                <a:srgbClr val="2B2B2B"/>
              </a:highlight>
              <a:latin typeface="Roboto Mono"/>
              <a:ea typeface="Roboto Mono"/>
              <a:cs typeface="Roboto Mono"/>
              <a:sym typeface="Roboto Mono"/>
            </a:endParaRPr>
          </a:p>
          <a:p>
            <a:pPr indent="457200" lvl="0" marL="137160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a:t>
            </a:r>
            <a:r>
              <a:rPr i="1" lang="zh-CN" sz="850">
                <a:solidFill>
                  <a:srgbClr val="9876AA"/>
                </a:solidFill>
                <a:highlight>
                  <a:srgbClr val="2B2B2B"/>
                </a:highlight>
                <a:latin typeface="Roboto Mono"/>
                <a:ea typeface="Roboto Mono"/>
                <a:cs typeface="Roboto Mono"/>
                <a:sym typeface="Roboto Mono"/>
              </a:rPr>
              <a:t>_requestFlow</a:t>
            </a:r>
            <a:r>
              <a:rPr lang="zh-CN" sz="850">
                <a:solidFill>
                  <a:srgbClr val="A9B7C6"/>
                </a:solidFill>
                <a:highlight>
                  <a:srgbClr val="2B2B2B"/>
                </a:highlight>
                <a:latin typeface="Roboto Mono"/>
                <a:ea typeface="Roboto Mono"/>
                <a:cs typeface="Roboto Mono"/>
                <a:sym typeface="Roboto Mono"/>
              </a:rPr>
              <a:t>.emit(payload)</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85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85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808080"/>
                </a:solidFill>
                <a:highlight>
                  <a:srgbClr val="2B2B2B"/>
                </a:highlight>
                <a:latin typeface="Roboto Mono"/>
                <a:ea typeface="Roboto Mono"/>
                <a:cs typeface="Roboto Mono"/>
                <a:sym typeface="Roboto Mono"/>
              </a:rPr>
              <a:t>//Server</a:t>
            </a:r>
            <a:endParaRPr sz="85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private lateinit var </a:t>
            </a:r>
            <a:r>
              <a:rPr i="1" lang="zh-CN" sz="850">
                <a:solidFill>
                  <a:srgbClr val="9876AA"/>
                </a:solidFill>
                <a:highlight>
                  <a:srgbClr val="2B2B2B"/>
                </a:highlight>
                <a:latin typeface="Roboto Mono"/>
                <a:ea typeface="Roboto Mono"/>
                <a:cs typeface="Roboto Mono"/>
                <a:sym typeface="Roboto Mono"/>
              </a:rPr>
              <a:t>_requestFlow</a:t>
            </a:r>
            <a:r>
              <a:rPr lang="zh-CN" sz="850">
                <a:solidFill>
                  <a:srgbClr val="A9B7C6"/>
                </a:solidFill>
                <a:highlight>
                  <a:srgbClr val="2B2B2B"/>
                </a:highlight>
                <a:latin typeface="Roboto Mono"/>
                <a:ea typeface="Roboto Mono"/>
                <a:cs typeface="Roboto Mono"/>
                <a:sym typeface="Roboto Mono"/>
              </a:rPr>
              <a:t>: Flow&lt;Payload&gt;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private lateinit var </a:t>
            </a:r>
            <a:r>
              <a:rPr i="1" lang="zh-CN" sz="850">
                <a:solidFill>
                  <a:srgbClr val="9876AA"/>
                </a:solidFill>
                <a:highlight>
                  <a:srgbClr val="2B2B2B"/>
                </a:highlight>
                <a:latin typeface="Roboto Mono"/>
                <a:ea typeface="Roboto Mono"/>
                <a:cs typeface="Roboto Mono"/>
                <a:sym typeface="Roboto Mono"/>
              </a:rPr>
              <a:t>_responseFlow</a:t>
            </a:r>
            <a:r>
              <a:rPr lang="zh-CN" sz="850">
                <a:solidFill>
                  <a:srgbClr val="A9B7C6"/>
                </a:solidFill>
                <a:highlight>
                  <a:srgbClr val="2B2B2B"/>
                </a:highlight>
                <a:latin typeface="Roboto Mono"/>
                <a:ea typeface="Roboto Mono"/>
                <a:cs typeface="Roboto Mono"/>
                <a:sym typeface="Roboto Mono"/>
              </a:rPr>
              <a:t>: MutableSharedFlow&lt;Payload&gt;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actual suspend fun </a:t>
            </a:r>
            <a:r>
              <a:rPr lang="zh-CN" sz="850">
                <a:solidFill>
                  <a:srgbClr val="FFC66D"/>
                </a:solidFill>
                <a:highlight>
                  <a:srgbClr val="2B2B2B"/>
                </a:highlight>
                <a:latin typeface="Roboto Mono"/>
                <a:ea typeface="Roboto Mono"/>
                <a:cs typeface="Roboto Mono"/>
                <a:sym typeface="Roboto Mono"/>
              </a:rPr>
              <a:t>initWsConnect</a:t>
            </a:r>
            <a:r>
              <a:rPr lang="zh-CN" sz="850">
                <a:solidFill>
                  <a:srgbClr val="A9B7C6"/>
                </a:solidFill>
                <a:highlight>
                  <a:srgbClr val="2B2B2B"/>
                </a:highlight>
                <a:latin typeface="Roboto Mono"/>
                <a:ea typeface="Roboto Mono"/>
                <a:cs typeface="Roboto Mono"/>
                <a:sym typeface="Roboto Mono"/>
              </a:rPr>
              <a:t>()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i="1" lang="zh-CN" sz="850">
                <a:solidFill>
                  <a:srgbClr val="A9B7C6"/>
                </a:solidFill>
                <a:highlight>
                  <a:srgbClr val="2B2B2B"/>
                </a:highlight>
                <a:latin typeface="Roboto Mono"/>
                <a:ea typeface="Roboto Mono"/>
                <a:cs typeface="Roboto Mono"/>
                <a:sym typeface="Roboto Mono"/>
              </a:rPr>
              <a:t>startServer</a:t>
            </a:r>
            <a:r>
              <a:rPr lang="zh-CN" sz="850">
                <a:solidFill>
                  <a:srgbClr val="A9B7C6"/>
                </a:solidFill>
                <a:highlight>
                  <a:srgbClr val="2B2B2B"/>
                </a:highlight>
                <a:latin typeface="Roboto Mono"/>
                <a:ea typeface="Roboto Mono"/>
                <a:cs typeface="Roboto Mono"/>
                <a:sym typeface="Roboto Mono"/>
              </a:rPr>
              <a:t>().</a:t>
            </a:r>
            <a:r>
              <a:rPr i="1" lang="zh-CN" sz="850">
                <a:solidFill>
                  <a:srgbClr val="FFC66D"/>
                </a:solidFill>
                <a:highlight>
                  <a:srgbClr val="2B2B2B"/>
                </a:highlight>
                <a:latin typeface="Roboto Mono"/>
                <a:ea typeface="Roboto Mono"/>
                <a:cs typeface="Roboto Mono"/>
                <a:sym typeface="Roboto Mono"/>
              </a:rPr>
              <a:t>let </a:t>
            </a:r>
            <a:r>
              <a:rPr b="1" lang="zh-CN" sz="850">
                <a:solidFill>
                  <a:srgbClr val="A9B7C6"/>
                </a:solidFill>
                <a:highlight>
                  <a:srgbClr val="2B2B2B"/>
                </a:highlight>
                <a:latin typeface="Roboto Mono"/>
                <a:ea typeface="Roboto Mono"/>
                <a:cs typeface="Roboto Mono"/>
                <a:sym typeface="Roboto Mono"/>
              </a:rPr>
              <a:t>{</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850">
                <a:solidFill>
                  <a:srgbClr val="A9B7C6"/>
                </a:solidFill>
                <a:highlight>
                  <a:srgbClr val="2B2B2B"/>
                </a:highlight>
                <a:latin typeface="Roboto Mono"/>
                <a:ea typeface="Roboto Mono"/>
                <a:cs typeface="Roboto Mono"/>
                <a:sym typeface="Roboto Mono"/>
              </a:rPr>
              <a:t>       </a:t>
            </a:r>
            <a:r>
              <a:rPr i="1" lang="zh-CN" sz="850">
                <a:solidFill>
                  <a:srgbClr val="9876AA"/>
                </a:solidFill>
                <a:highlight>
                  <a:srgbClr val="2B2B2B"/>
                </a:highlight>
                <a:latin typeface="Roboto Mono"/>
                <a:ea typeface="Roboto Mono"/>
                <a:cs typeface="Roboto Mono"/>
                <a:sym typeface="Roboto Mono"/>
              </a:rPr>
              <a:t>_requestFlow </a:t>
            </a:r>
            <a:r>
              <a:rPr lang="zh-CN" sz="850">
                <a:solidFill>
                  <a:srgbClr val="A9B7C6"/>
                </a:solidFill>
                <a:highlight>
                  <a:srgbClr val="2B2B2B"/>
                </a:highlight>
                <a:latin typeface="Roboto Mono"/>
                <a:ea typeface="Roboto Mono"/>
                <a:cs typeface="Roboto Mono"/>
                <a:sym typeface="Roboto Mono"/>
              </a:rPr>
              <a:t>= </a:t>
            </a:r>
            <a:r>
              <a:rPr b="1" lang="zh-CN" sz="850">
                <a:solidFill>
                  <a:srgbClr val="A9B7C6"/>
                </a:solidFill>
                <a:highlight>
                  <a:srgbClr val="2B2B2B"/>
                </a:highlight>
                <a:latin typeface="Roboto Mono"/>
                <a:ea typeface="Roboto Mono"/>
                <a:cs typeface="Roboto Mono"/>
                <a:sym typeface="Roboto Mono"/>
              </a:rPr>
              <a:t>it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first</a:t>
            </a:r>
            <a:endParaRPr sz="850">
              <a:solidFill>
                <a:srgbClr val="9876AA"/>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9876AA"/>
                </a:solidFill>
                <a:highlight>
                  <a:srgbClr val="2B2B2B"/>
                </a:highlight>
                <a:latin typeface="Roboto Mono"/>
                <a:ea typeface="Roboto Mono"/>
                <a:cs typeface="Roboto Mono"/>
                <a:sym typeface="Roboto Mono"/>
              </a:rPr>
              <a:t>       </a:t>
            </a:r>
            <a:r>
              <a:rPr i="1" lang="zh-CN" sz="850">
                <a:solidFill>
                  <a:srgbClr val="9876AA"/>
                </a:solidFill>
                <a:highlight>
                  <a:srgbClr val="2B2B2B"/>
                </a:highlight>
                <a:latin typeface="Roboto Mono"/>
                <a:ea typeface="Roboto Mono"/>
                <a:cs typeface="Roboto Mono"/>
                <a:sym typeface="Roboto Mono"/>
              </a:rPr>
              <a:t>_responseFlow </a:t>
            </a:r>
            <a:r>
              <a:rPr lang="zh-CN" sz="850">
                <a:solidFill>
                  <a:srgbClr val="A9B7C6"/>
                </a:solidFill>
                <a:highlight>
                  <a:srgbClr val="2B2B2B"/>
                </a:highlight>
                <a:latin typeface="Roboto Mono"/>
                <a:ea typeface="Roboto Mono"/>
                <a:cs typeface="Roboto Mono"/>
                <a:sym typeface="Roboto Mono"/>
              </a:rPr>
              <a:t>= </a:t>
            </a:r>
            <a:r>
              <a:rPr b="1" lang="zh-CN" sz="850">
                <a:solidFill>
                  <a:srgbClr val="A9B7C6"/>
                </a:solidFill>
                <a:highlight>
                  <a:srgbClr val="2B2B2B"/>
                </a:highlight>
                <a:latin typeface="Roboto Mono"/>
                <a:ea typeface="Roboto Mono"/>
                <a:cs typeface="Roboto Mono"/>
                <a:sym typeface="Roboto Mono"/>
              </a:rPr>
              <a:t>it</a:t>
            </a:r>
            <a:r>
              <a:rPr lang="zh-CN" sz="850">
                <a:solidFill>
                  <a:srgbClr val="A9B7C6"/>
                </a:solidFill>
                <a:highlight>
                  <a:srgbClr val="2B2B2B"/>
                </a:highlight>
                <a:latin typeface="Roboto Mono"/>
                <a:ea typeface="Roboto Mono"/>
                <a:cs typeface="Roboto Mono"/>
                <a:sym typeface="Roboto Mono"/>
              </a:rPr>
              <a:t>.</a:t>
            </a:r>
            <a:r>
              <a:rPr lang="zh-CN" sz="850">
                <a:solidFill>
                  <a:srgbClr val="9876AA"/>
                </a:solidFill>
                <a:highlight>
                  <a:srgbClr val="2B2B2B"/>
                </a:highlight>
                <a:latin typeface="Roboto Mono"/>
                <a:ea typeface="Roboto Mono"/>
                <a:cs typeface="Roboto Mono"/>
                <a:sym typeface="Roboto Mono"/>
              </a:rPr>
              <a:t>second</a:t>
            </a:r>
            <a:endParaRPr sz="850">
              <a:solidFill>
                <a:srgbClr val="9876AA"/>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9876AA"/>
                </a:solidFill>
                <a:highlight>
                  <a:srgbClr val="2B2B2B"/>
                </a:highlight>
                <a:latin typeface="Roboto Mono"/>
                <a:ea typeface="Roboto Mono"/>
                <a:cs typeface="Roboto Mono"/>
                <a:sym typeface="Roboto Mono"/>
              </a:rPr>
              <a:t>   </a:t>
            </a:r>
            <a:r>
              <a:rPr b="1" lang="zh-CN" sz="850">
                <a:solidFill>
                  <a:srgbClr val="A9B7C6"/>
                </a:solidFill>
                <a:highlight>
                  <a:srgbClr val="2B2B2B"/>
                </a:highlight>
                <a:latin typeface="Roboto Mono"/>
                <a:ea typeface="Roboto Mono"/>
                <a:cs typeface="Roboto Mono"/>
                <a:sym typeface="Roboto Mono"/>
              </a:rPr>
              <a:t>}</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CC7832"/>
                </a:solidFill>
                <a:highlight>
                  <a:srgbClr val="2B2B2B"/>
                </a:highlight>
                <a:latin typeface="Roboto Mono"/>
                <a:ea typeface="Roboto Mono"/>
                <a:cs typeface="Roboto Mono"/>
                <a:sym typeface="Roboto Mono"/>
              </a:rPr>
              <a:t>actual fun </a:t>
            </a:r>
            <a:r>
              <a:rPr lang="zh-CN" sz="850">
                <a:solidFill>
                  <a:srgbClr val="FFC66D"/>
                </a:solidFill>
                <a:highlight>
                  <a:srgbClr val="2B2B2B"/>
                </a:highlight>
                <a:latin typeface="Roboto Mono"/>
                <a:ea typeface="Roboto Mono"/>
                <a:cs typeface="Roboto Mono"/>
                <a:sym typeface="Roboto Mono"/>
              </a:rPr>
              <a:t>receiveFromRemote</a:t>
            </a:r>
            <a:r>
              <a:rPr lang="zh-CN" sz="850">
                <a:solidFill>
                  <a:srgbClr val="A9B7C6"/>
                </a:solidFill>
                <a:highlight>
                  <a:srgbClr val="2B2B2B"/>
                </a:highlight>
                <a:latin typeface="Roboto Mono"/>
                <a:ea typeface="Roboto Mono"/>
                <a:cs typeface="Roboto Mono"/>
                <a:sym typeface="Roboto Mono"/>
              </a:rPr>
              <a:t>(): Flow&lt;Payload&gt; = </a:t>
            </a:r>
            <a:r>
              <a:rPr i="1" lang="zh-CN" sz="850">
                <a:solidFill>
                  <a:srgbClr val="9876AA"/>
                </a:solidFill>
                <a:highlight>
                  <a:srgbClr val="2B2B2B"/>
                </a:highlight>
                <a:latin typeface="Roboto Mono"/>
                <a:ea typeface="Roboto Mono"/>
                <a:cs typeface="Roboto Mono"/>
                <a:sym typeface="Roboto Mono"/>
              </a:rPr>
              <a:t>_requestFlow</a:t>
            </a:r>
            <a:endParaRPr b="1"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850">
                <a:solidFill>
                  <a:srgbClr val="CC7832"/>
                </a:solidFill>
                <a:highlight>
                  <a:srgbClr val="2B2B2B"/>
                </a:highlight>
                <a:latin typeface="Roboto Mono"/>
                <a:ea typeface="Roboto Mono"/>
                <a:cs typeface="Roboto Mono"/>
                <a:sym typeface="Roboto Mono"/>
              </a:rPr>
              <a:t>actual suspend fun </a:t>
            </a:r>
            <a:r>
              <a:rPr lang="zh-CN" sz="850">
                <a:solidFill>
                  <a:srgbClr val="FFC66D"/>
                </a:solidFill>
                <a:highlight>
                  <a:srgbClr val="2B2B2B"/>
                </a:highlight>
                <a:latin typeface="Roboto Mono"/>
                <a:ea typeface="Roboto Mono"/>
                <a:cs typeface="Roboto Mono"/>
                <a:sym typeface="Roboto Mono"/>
              </a:rPr>
              <a:t>sendToRemote</a:t>
            </a:r>
            <a:r>
              <a:rPr lang="zh-CN" sz="850">
                <a:solidFill>
                  <a:srgbClr val="A9B7C6"/>
                </a:solidFill>
                <a:highlight>
                  <a:srgbClr val="2B2B2B"/>
                </a:highlight>
                <a:latin typeface="Roboto Mono"/>
                <a:ea typeface="Roboto Mono"/>
                <a:cs typeface="Roboto Mono"/>
                <a:sym typeface="Roboto Mono"/>
              </a:rPr>
              <a:t>(payload: Payload)</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850">
                <a:solidFill>
                  <a:srgbClr val="A9B7C6"/>
                </a:solidFill>
                <a:highlight>
                  <a:srgbClr val="2B2B2B"/>
                </a:highlight>
                <a:latin typeface="Roboto Mono"/>
                <a:ea typeface="Roboto Mono"/>
                <a:cs typeface="Roboto Mono"/>
                <a:sym typeface="Roboto Mono"/>
              </a:rPr>
              <a:t> 				=</a:t>
            </a:r>
            <a:r>
              <a:rPr i="1" lang="zh-CN" sz="850">
                <a:solidFill>
                  <a:srgbClr val="9876AA"/>
                </a:solidFill>
                <a:highlight>
                  <a:srgbClr val="2B2B2B"/>
                </a:highlight>
                <a:latin typeface="Roboto Mono"/>
                <a:ea typeface="Roboto Mono"/>
                <a:cs typeface="Roboto Mono"/>
                <a:sym typeface="Roboto Mono"/>
              </a:rPr>
              <a:t>_responseFlow</a:t>
            </a:r>
            <a:r>
              <a:rPr lang="zh-CN" sz="850">
                <a:solidFill>
                  <a:srgbClr val="A9B7C6"/>
                </a:solidFill>
                <a:highlight>
                  <a:srgbClr val="2B2B2B"/>
                </a:highlight>
                <a:latin typeface="Roboto Mono"/>
                <a:ea typeface="Roboto Mono"/>
                <a:cs typeface="Roboto Mono"/>
                <a:sym typeface="Roboto Mono"/>
              </a:rPr>
              <a:t>.emit(payload)</a:t>
            </a:r>
            <a:endParaRPr sz="85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850">
              <a:solidFill>
                <a:srgbClr val="CC7832"/>
              </a:solidFill>
              <a:highlight>
                <a:srgbClr val="2B2B2B"/>
              </a:highlight>
              <a:latin typeface="Roboto Mono"/>
              <a:ea typeface="Roboto Mono"/>
              <a:cs typeface="Roboto Mono"/>
              <a:sym typeface="Roboto Mono"/>
            </a:endParaRPr>
          </a:p>
        </p:txBody>
      </p:sp>
      <p:grpSp>
        <p:nvGrpSpPr>
          <p:cNvPr id="510" name="Google Shape;510;p51"/>
          <p:cNvGrpSpPr/>
          <p:nvPr/>
        </p:nvGrpSpPr>
        <p:grpSpPr>
          <a:xfrm>
            <a:off x="689261" y="1535229"/>
            <a:ext cx="2768698" cy="2409885"/>
            <a:chOff x="1388813" y="2076059"/>
            <a:chExt cx="2350538" cy="2153991"/>
          </a:xfrm>
        </p:grpSpPr>
        <p:sp>
          <p:nvSpPr>
            <p:cNvPr id="511" name="Google Shape;511;p51"/>
            <p:cNvSpPr/>
            <p:nvPr/>
          </p:nvSpPr>
          <p:spPr>
            <a:xfrm>
              <a:off x="1388825"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Client</a:t>
              </a:r>
              <a:endParaRPr sz="400">
                <a:solidFill>
                  <a:srgbClr val="5F6368"/>
                </a:solidFill>
              </a:endParaRPr>
            </a:p>
          </p:txBody>
        </p:sp>
        <p:sp>
          <p:nvSpPr>
            <p:cNvPr id="512" name="Google Shape;512;p51"/>
            <p:cNvSpPr/>
            <p:nvPr/>
          </p:nvSpPr>
          <p:spPr>
            <a:xfrm>
              <a:off x="2609550"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Server</a:t>
              </a:r>
              <a:endParaRPr sz="400">
                <a:solidFill>
                  <a:srgbClr val="5F6368"/>
                </a:solidFill>
              </a:endParaRPr>
            </a:p>
          </p:txBody>
        </p:sp>
        <p:sp>
          <p:nvSpPr>
            <p:cNvPr id="513" name="Google Shape;513;p51"/>
            <p:cNvSpPr/>
            <p:nvPr/>
          </p:nvSpPr>
          <p:spPr>
            <a:xfrm>
              <a:off x="1388825" y="3455009"/>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API</a:t>
              </a:r>
              <a:endParaRPr sz="400">
                <a:solidFill>
                  <a:srgbClr val="5F6368"/>
                </a:solidFill>
              </a:endParaRPr>
            </a:p>
          </p:txBody>
        </p:sp>
        <p:sp>
          <p:nvSpPr>
            <p:cNvPr id="514" name="Google Shape;514;p51"/>
            <p:cNvSpPr/>
            <p:nvPr/>
          </p:nvSpPr>
          <p:spPr>
            <a:xfrm>
              <a:off x="1388825" y="30075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Logic：MVIKotlin</a:t>
              </a:r>
              <a:endParaRPr sz="400">
                <a:solidFill>
                  <a:srgbClr val="5F6368"/>
                </a:solidFill>
              </a:endParaRPr>
            </a:p>
          </p:txBody>
        </p:sp>
        <p:sp>
          <p:nvSpPr>
            <p:cNvPr id="515" name="Google Shape;515;p51"/>
            <p:cNvSpPr/>
            <p:nvPr/>
          </p:nvSpPr>
          <p:spPr>
            <a:xfrm>
              <a:off x="1388825" y="25492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UI：Compose</a:t>
              </a:r>
              <a:endParaRPr sz="400">
                <a:solidFill>
                  <a:srgbClr val="5F6368"/>
                </a:solidFill>
              </a:endParaRPr>
            </a:p>
          </p:txBody>
        </p:sp>
        <p:sp>
          <p:nvSpPr>
            <p:cNvPr id="516" name="Google Shape;516;p51"/>
            <p:cNvSpPr/>
            <p:nvPr/>
          </p:nvSpPr>
          <p:spPr>
            <a:xfrm>
              <a:off x="1388813"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Android</a:t>
              </a:r>
              <a:endParaRPr sz="400">
                <a:solidFill>
                  <a:srgbClr val="5F6368"/>
                </a:solidFill>
              </a:endParaRPr>
            </a:p>
          </p:txBody>
        </p:sp>
        <p:sp>
          <p:nvSpPr>
            <p:cNvPr id="517" name="Google Shape;517;p51"/>
            <p:cNvSpPr/>
            <p:nvPr/>
          </p:nvSpPr>
          <p:spPr>
            <a:xfrm>
              <a:off x="2609538"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Desktop</a:t>
              </a:r>
              <a:endParaRPr sz="400">
                <a:solidFill>
                  <a:srgbClr val="5F6368"/>
                </a:solidFill>
              </a:endParaRPr>
            </a:p>
          </p:txBody>
        </p:sp>
      </p:grpSp>
      <p:sp>
        <p:nvSpPr>
          <p:cNvPr id="518" name="Google Shape;518;p51"/>
          <p:cNvSpPr/>
          <p:nvPr/>
        </p:nvSpPr>
        <p:spPr>
          <a:xfrm>
            <a:off x="691584" y="3590629"/>
            <a:ext cx="1320190" cy="356785"/>
          </a:xfrm>
          <a:prstGeom prst="roundRect">
            <a:avLst>
              <a:gd fmla="val 13448"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RSocket Client</a:t>
            </a:r>
            <a:endParaRPr sz="1000"/>
          </a:p>
        </p:txBody>
      </p:sp>
      <p:sp>
        <p:nvSpPr>
          <p:cNvPr id="519" name="Google Shape;519;p51"/>
          <p:cNvSpPr/>
          <p:nvPr/>
        </p:nvSpPr>
        <p:spPr>
          <a:xfrm>
            <a:off x="2123351" y="3586504"/>
            <a:ext cx="1336800" cy="356700"/>
          </a:xfrm>
          <a:prstGeom prst="roundRect">
            <a:avLst>
              <a:gd fmla="val 12860" name="adj"/>
            </a:avLst>
          </a:prstGeom>
          <a:solidFill>
            <a:srgbClr val="FFFFFF"/>
          </a:solidFill>
          <a:ln cap="flat" cmpd="sng" w="19050">
            <a:solidFill>
              <a:srgbClr val="34A853"/>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RSocket Server</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Platform Specific</a:t>
            </a:r>
            <a:endParaRPr>
              <a:latin typeface="Google Sans Medium"/>
              <a:ea typeface="Google Sans Medium"/>
              <a:cs typeface="Google Sans Medium"/>
              <a:sym typeface="Google Sans Medium"/>
            </a:endParaRPr>
          </a:p>
        </p:txBody>
      </p:sp>
      <p:sp>
        <p:nvSpPr>
          <p:cNvPr id="525" name="Google Shape;525;p52"/>
          <p:cNvSpPr txBox="1"/>
          <p:nvPr/>
        </p:nvSpPr>
        <p:spPr>
          <a:xfrm>
            <a:off x="4135750" y="0"/>
            <a:ext cx="50082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1000">
              <a:solidFill>
                <a:srgbClr val="808080"/>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1000">
              <a:solidFill>
                <a:srgbClr val="808080"/>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808080"/>
                </a:solidFill>
                <a:highlight>
                  <a:srgbClr val="2B2B2B"/>
                </a:highlight>
                <a:latin typeface="Roboto Mono"/>
                <a:ea typeface="Roboto Mono"/>
                <a:cs typeface="Roboto Mono"/>
                <a:sym typeface="Roboto Mono"/>
              </a:rPr>
              <a:t>//CommonMain</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CC7832"/>
                </a:solidFill>
                <a:highlight>
                  <a:srgbClr val="2B2B2B"/>
                </a:highlight>
                <a:latin typeface="Roboto Mono"/>
                <a:ea typeface="Roboto Mono"/>
                <a:cs typeface="Roboto Mono"/>
                <a:sym typeface="Roboto Mono"/>
              </a:rPr>
              <a:t>expect val </a:t>
            </a:r>
            <a:r>
              <a:rPr i="1" lang="zh-CN" sz="900">
                <a:solidFill>
                  <a:srgbClr val="9876AA"/>
                </a:solidFill>
                <a:highlight>
                  <a:srgbClr val="2B2B2B"/>
                </a:highlight>
                <a:latin typeface="Roboto Mono"/>
                <a:ea typeface="Roboto Mono"/>
                <a:cs typeface="Roboto Mono"/>
                <a:sym typeface="Roboto Mono"/>
              </a:rPr>
              <a:t>BlackStoneBmp </a:t>
            </a:r>
            <a:r>
              <a:rPr lang="zh-CN" sz="900">
                <a:solidFill>
                  <a:srgbClr val="A9B7C6"/>
                </a:solidFill>
                <a:highlight>
                  <a:srgbClr val="2B2B2B"/>
                </a:highlight>
                <a:latin typeface="Roboto Mono"/>
                <a:ea typeface="Roboto Mono"/>
                <a:cs typeface="Roboto Mono"/>
                <a:sym typeface="Roboto Mono"/>
              </a:rPr>
              <a:t>: ImageBitmap</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808080"/>
                </a:solidFill>
                <a:highlight>
                  <a:srgbClr val="2B2B2B"/>
                </a:highlight>
                <a:latin typeface="Roboto Mono"/>
                <a:ea typeface="Roboto Mono"/>
                <a:cs typeface="Roboto Mono"/>
                <a:sym typeface="Roboto Mono"/>
              </a:rPr>
              <a:t>//AndroidMain</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CC7832"/>
                </a:solidFill>
                <a:highlight>
                  <a:srgbClr val="2B2B2B"/>
                </a:highlight>
                <a:latin typeface="Roboto Mono"/>
                <a:ea typeface="Roboto Mono"/>
                <a:cs typeface="Roboto Mono"/>
                <a:sym typeface="Roboto Mono"/>
              </a:rPr>
              <a:t>actual val </a:t>
            </a:r>
            <a:r>
              <a:rPr i="1" lang="zh-CN" sz="900">
                <a:solidFill>
                  <a:srgbClr val="9876AA"/>
                </a:solidFill>
                <a:highlight>
                  <a:srgbClr val="2B2B2B"/>
                </a:highlight>
                <a:latin typeface="Roboto Mono"/>
                <a:ea typeface="Roboto Mono"/>
                <a:cs typeface="Roboto Mono"/>
                <a:sym typeface="Roboto Mono"/>
              </a:rPr>
              <a:t>BlackStoneBmp</a:t>
            </a:r>
            <a:r>
              <a:rPr lang="zh-CN" sz="900">
                <a:solidFill>
                  <a:srgbClr val="A9B7C6"/>
                </a:solidFill>
                <a:highlight>
                  <a:srgbClr val="2B2B2B"/>
                </a:highlight>
                <a:latin typeface="Roboto Mono"/>
                <a:ea typeface="Roboto Mono"/>
                <a:cs typeface="Roboto Mono"/>
                <a:sym typeface="Roboto Mono"/>
              </a:rPr>
              <a:t>: ImageBitmap </a:t>
            </a:r>
            <a:r>
              <a:rPr lang="zh-CN" sz="900">
                <a:solidFill>
                  <a:srgbClr val="CC7832"/>
                </a:solidFill>
                <a:highlight>
                  <a:srgbClr val="2B2B2B"/>
                </a:highlight>
                <a:latin typeface="Roboto Mono"/>
                <a:ea typeface="Roboto Mono"/>
                <a:cs typeface="Roboto Mono"/>
                <a:sym typeface="Roboto Mono"/>
              </a:rPr>
              <a:t>by </a:t>
            </a:r>
            <a:r>
              <a:rPr i="1" lang="zh-CN" sz="900">
                <a:solidFill>
                  <a:srgbClr val="A9B7C6"/>
                </a:solidFill>
                <a:highlight>
                  <a:srgbClr val="2B2B2B"/>
                </a:highlight>
                <a:latin typeface="Roboto Mono"/>
                <a:ea typeface="Roboto Mono"/>
                <a:cs typeface="Roboto Mono"/>
                <a:sym typeface="Roboto Mono"/>
              </a:rPr>
              <a:t>lazy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ImageBitmap.</a:t>
            </a:r>
            <a:r>
              <a:rPr i="1" lang="zh-CN" sz="900">
                <a:solidFill>
                  <a:srgbClr val="FFC66D"/>
                </a:solidFill>
                <a:highlight>
                  <a:srgbClr val="2B2B2B"/>
                </a:highlight>
                <a:latin typeface="Roboto Mono"/>
                <a:ea typeface="Roboto Mono"/>
                <a:cs typeface="Roboto Mono"/>
                <a:sym typeface="Roboto Mono"/>
              </a:rPr>
              <a:t>imageResource</a:t>
            </a:r>
            <a:r>
              <a:rPr lang="zh-CN" sz="900">
                <a:solidFill>
                  <a:srgbClr val="A9B7C6"/>
                </a:solidFill>
                <a:highlight>
                  <a:srgbClr val="2B2B2B"/>
                </a:highlight>
                <a:latin typeface="Roboto Mono"/>
                <a:ea typeface="Roboto Mono"/>
                <a:cs typeface="Roboto Mono"/>
                <a:sym typeface="Roboto Mono"/>
              </a:rPr>
              <a:t>(</a:t>
            </a:r>
            <a:r>
              <a:rPr i="1" lang="zh-CN" sz="900">
                <a:solidFill>
                  <a:srgbClr val="9876AA"/>
                </a:solidFill>
                <a:highlight>
                  <a:srgbClr val="2B2B2B"/>
                </a:highlight>
                <a:latin typeface="Roboto Mono"/>
                <a:ea typeface="Roboto Mono"/>
                <a:cs typeface="Roboto Mono"/>
                <a:sym typeface="Roboto Mono"/>
              </a:rPr>
              <a:t>resources</a:t>
            </a:r>
            <a:r>
              <a:rPr lang="zh-CN" sz="900">
                <a:solidFill>
                  <a:srgbClr val="CC7832"/>
                </a:solidFill>
                <a:highlight>
                  <a:srgbClr val="2B2B2B"/>
                </a:highlight>
                <a:latin typeface="Roboto Mono"/>
                <a:ea typeface="Roboto Mono"/>
                <a:cs typeface="Roboto Mono"/>
                <a:sym typeface="Roboto Mono"/>
              </a:rPr>
              <a:t>, </a:t>
            </a:r>
            <a:r>
              <a:rPr i="1" lang="zh-CN" sz="900">
                <a:solidFill>
                  <a:srgbClr val="9876AA"/>
                </a:solidFill>
                <a:highlight>
                  <a:srgbClr val="2B2B2B"/>
                </a:highlight>
                <a:latin typeface="Roboto Mono"/>
                <a:ea typeface="Roboto Mono"/>
                <a:cs typeface="Roboto Mono"/>
                <a:sym typeface="Roboto Mono"/>
              </a:rPr>
              <a:t>R.mipmap.black_stone</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808080"/>
                </a:solidFill>
                <a:highlight>
                  <a:srgbClr val="2B2B2B"/>
                </a:highlight>
                <a:latin typeface="Roboto Mono"/>
                <a:ea typeface="Roboto Mono"/>
                <a:cs typeface="Roboto Mono"/>
                <a:sym typeface="Roboto Mono"/>
              </a:rPr>
              <a:t>//DesktopMain</a:t>
            </a:r>
            <a:endParaRPr sz="9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CC7832"/>
                </a:solidFill>
                <a:highlight>
                  <a:srgbClr val="2B2B2B"/>
                </a:highlight>
                <a:latin typeface="Roboto Mono"/>
                <a:ea typeface="Roboto Mono"/>
                <a:cs typeface="Roboto Mono"/>
                <a:sym typeface="Roboto Mono"/>
              </a:rPr>
              <a:t>actual val </a:t>
            </a:r>
            <a:r>
              <a:rPr lang="zh-CN" sz="900">
                <a:solidFill>
                  <a:srgbClr val="9876AA"/>
                </a:solidFill>
                <a:highlight>
                  <a:srgbClr val="2B2B2B"/>
                </a:highlight>
                <a:latin typeface="Roboto Mono"/>
                <a:ea typeface="Roboto Mono"/>
                <a:cs typeface="Roboto Mono"/>
                <a:sym typeface="Roboto Mono"/>
              </a:rPr>
              <a:t>BlackStoneBmp</a:t>
            </a:r>
            <a:r>
              <a:rPr lang="zh-CN" sz="900">
                <a:solidFill>
                  <a:srgbClr val="A9B7C6"/>
                </a:solidFill>
                <a:highlight>
                  <a:srgbClr val="2B2B2B"/>
                </a:highlight>
                <a:latin typeface="Roboto Mono"/>
                <a:ea typeface="Roboto Mono"/>
                <a:cs typeface="Roboto Mono"/>
                <a:sym typeface="Roboto Mono"/>
              </a:rPr>
              <a:t>: ImageBitmap </a:t>
            </a:r>
            <a:r>
              <a:rPr lang="zh-CN" sz="900">
                <a:solidFill>
                  <a:srgbClr val="CC7832"/>
                </a:solidFill>
                <a:highlight>
                  <a:srgbClr val="2B2B2B"/>
                </a:highlight>
                <a:latin typeface="Roboto Mono"/>
                <a:ea typeface="Roboto Mono"/>
                <a:cs typeface="Roboto Mono"/>
                <a:sym typeface="Roboto Mono"/>
              </a:rPr>
              <a:t>by </a:t>
            </a:r>
            <a:r>
              <a:rPr lang="zh-CN" sz="900">
                <a:solidFill>
                  <a:srgbClr val="A9B7C6"/>
                </a:solidFill>
                <a:highlight>
                  <a:srgbClr val="2B2B2B"/>
                </a:highlight>
                <a:latin typeface="Roboto Mono"/>
                <a:ea typeface="Roboto Mono"/>
                <a:cs typeface="Roboto Mono"/>
                <a:sym typeface="Roboto Mono"/>
              </a:rPr>
              <a:t>lazy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useResource(</a:t>
            </a:r>
            <a:r>
              <a:rPr lang="zh-CN" sz="900">
                <a:solidFill>
                  <a:srgbClr val="6A8759"/>
                </a:solidFill>
                <a:highlight>
                  <a:srgbClr val="2B2B2B"/>
                </a:highlight>
                <a:latin typeface="Roboto Mono"/>
                <a:ea typeface="Roboto Mono"/>
                <a:cs typeface="Roboto Mono"/>
                <a:sym typeface="Roboto Mono"/>
              </a:rPr>
              <a:t>"stone_black.png"</a:t>
            </a: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::loadImageBitmap)</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808080"/>
                </a:solidFill>
                <a:highlight>
                  <a:srgbClr val="2B2B2B"/>
                </a:highlight>
                <a:latin typeface="Roboto Mono"/>
                <a:ea typeface="Roboto Mono"/>
                <a:cs typeface="Roboto Mono"/>
                <a:sym typeface="Roboto Mono"/>
              </a:rPr>
              <a:t>//org.jetbrains.compose.ui:ui:1.0.0</a:t>
            </a:r>
            <a:endParaRPr sz="9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fun </a:t>
            </a:r>
            <a:r>
              <a:rPr lang="zh-CN" sz="900">
                <a:solidFill>
                  <a:srgbClr val="A9B7C6"/>
                </a:solidFill>
                <a:highlight>
                  <a:srgbClr val="2B2B2B"/>
                </a:highlight>
                <a:latin typeface="Roboto Mono"/>
                <a:ea typeface="Roboto Mono"/>
                <a:cs typeface="Roboto Mono"/>
                <a:sym typeface="Roboto Mono"/>
              </a:rPr>
              <a:t>ImageBitmap.Companion.</a:t>
            </a:r>
            <a:r>
              <a:rPr lang="zh-CN" sz="900">
                <a:solidFill>
                  <a:srgbClr val="FFC66D"/>
                </a:solidFill>
                <a:highlight>
                  <a:srgbClr val="2B2B2B"/>
                </a:highlight>
                <a:latin typeface="Roboto Mono"/>
                <a:ea typeface="Roboto Mono"/>
                <a:cs typeface="Roboto Mono"/>
                <a:sym typeface="Roboto Mono"/>
              </a:rPr>
              <a:t>imageResource</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res: Resources</a:t>
            </a:r>
            <a:r>
              <a:rPr lang="zh-CN" sz="900">
                <a:solidFill>
                  <a:srgbClr val="CC7832"/>
                </a:solidFill>
                <a:highlight>
                  <a:srgbClr val="2B2B2B"/>
                </a:highlight>
                <a:latin typeface="Roboto Mono"/>
                <a:ea typeface="Roboto Mono"/>
                <a:cs typeface="Roboto Mono"/>
                <a:sym typeface="Roboto Mono"/>
              </a:rPr>
              <a:t>,</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@DrawableRes id: Int): ImageBitmap</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808080"/>
                </a:solidFill>
                <a:highlight>
                  <a:srgbClr val="2B2B2B"/>
                </a:highlight>
                <a:latin typeface="Roboto Mono"/>
                <a:ea typeface="Roboto Mono"/>
                <a:cs typeface="Roboto Mono"/>
                <a:sym typeface="Roboto Mono"/>
              </a:rPr>
              <a:t>//org.jetbrains.compose.ui:ui-desktop:1.0.0</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inline fun </a:t>
            </a:r>
            <a:r>
              <a:rPr lang="zh-CN" sz="900">
                <a:solidFill>
                  <a:srgbClr val="A9B7C6"/>
                </a:solidFill>
                <a:highlight>
                  <a:srgbClr val="2B2B2B"/>
                </a:highlight>
                <a:latin typeface="Roboto Mono"/>
                <a:ea typeface="Roboto Mono"/>
                <a:cs typeface="Roboto Mono"/>
                <a:sym typeface="Roboto Mono"/>
              </a:rPr>
              <a:t>&lt;</a:t>
            </a:r>
            <a:r>
              <a:rPr lang="zh-CN" sz="900">
                <a:solidFill>
                  <a:srgbClr val="20999D"/>
                </a:solidFill>
                <a:highlight>
                  <a:srgbClr val="2B2B2B"/>
                </a:highlight>
                <a:latin typeface="Roboto Mono"/>
                <a:ea typeface="Roboto Mono"/>
                <a:cs typeface="Roboto Mono"/>
                <a:sym typeface="Roboto Mono"/>
              </a:rPr>
              <a:t>T</a:t>
            </a:r>
            <a:r>
              <a:rPr lang="zh-CN" sz="900">
                <a:solidFill>
                  <a:srgbClr val="A9B7C6"/>
                </a:solidFill>
                <a:highlight>
                  <a:srgbClr val="2B2B2B"/>
                </a:highlight>
                <a:latin typeface="Roboto Mono"/>
                <a:ea typeface="Roboto Mono"/>
                <a:cs typeface="Roboto Mono"/>
                <a:sym typeface="Roboto Mono"/>
              </a:rPr>
              <a:t>&gt; </a:t>
            </a:r>
            <a:r>
              <a:rPr lang="zh-CN" sz="900">
                <a:solidFill>
                  <a:srgbClr val="FFC66D"/>
                </a:solidFill>
                <a:highlight>
                  <a:srgbClr val="2B2B2B"/>
                </a:highlight>
                <a:latin typeface="Roboto Mono"/>
                <a:ea typeface="Roboto Mono"/>
                <a:cs typeface="Roboto Mono"/>
                <a:sym typeface="Roboto Mono"/>
              </a:rPr>
              <a:t>useResource</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resourcePath: String</a:t>
            </a:r>
            <a:r>
              <a:rPr lang="zh-CN" sz="900">
                <a:solidFill>
                  <a:srgbClr val="CC7832"/>
                </a:solidFill>
                <a:highlight>
                  <a:srgbClr val="2B2B2B"/>
                </a:highlight>
                <a:latin typeface="Roboto Mono"/>
                <a:ea typeface="Roboto Mono"/>
                <a:cs typeface="Roboto Mono"/>
                <a:sym typeface="Roboto Mono"/>
              </a:rPr>
              <a:t>,</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block: (InputStream) -&gt; </a:t>
            </a:r>
            <a:r>
              <a:rPr lang="zh-CN" sz="900">
                <a:solidFill>
                  <a:srgbClr val="20999D"/>
                </a:solidFill>
                <a:highlight>
                  <a:srgbClr val="2B2B2B"/>
                </a:highlight>
                <a:latin typeface="Roboto Mono"/>
                <a:ea typeface="Roboto Mono"/>
                <a:cs typeface="Roboto Mono"/>
                <a:sym typeface="Roboto Mono"/>
              </a:rPr>
              <a:t>T</a:t>
            </a:r>
            <a:endParaRPr sz="900">
              <a:solidFill>
                <a:srgbClr val="20999D"/>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fun </a:t>
            </a:r>
            <a:r>
              <a:rPr lang="zh-CN" sz="900">
                <a:solidFill>
                  <a:srgbClr val="FFC66D"/>
                </a:solidFill>
                <a:highlight>
                  <a:srgbClr val="2B2B2B"/>
                </a:highlight>
                <a:latin typeface="Roboto Mono"/>
                <a:ea typeface="Roboto Mono"/>
                <a:cs typeface="Roboto Mono"/>
                <a:sym typeface="Roboto Mono"/>
              </a:rPr>
              <a:t>loadImageBitmap</a:t>
            </a:r>
            <a:r>
              <a:rPr lang="zh-CN" sz="900">
                <a:solidFill>
                  <a:srgbClr val="A9B7C6"/>
                </a:solidFill>
                <a:highlight>
                  <a:srgbClr val="2B2B2B"/>
                </a:highlight>
                <a:latin typeface="Roboto Mono"/>
                <a:ea typeface="Roboto Mono"/>
                <a:cs typeface="Roboto Mono"/>
                <a:sym typeface="Roboto Mono"/>
              </a:rPr>
              <a:t>(inputStream: InputStream): ImageBitmap</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0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1000">
              <a:solidFill>
                <a:srgbClr val="BBB529"/>
              </a:solidFill>
              <a:highlight>
                <a:srgbClr val="2B2B2B"/>
              </a:highlight>
              <a:latin typeface="Roboto Mono"/>
              <a:ea typeface="Roboto Mono"/>
              <a:cs typeface="Roboto Mono"/>
              <a:sym typeface="Roboto Mono"/>
            </a:endParaRPr>
          </a:p>
        </p:txBody>
      </p:sp>
      <p:grpSp>
        <p:nvGrpSpPr>
          <p:cNvPr id="526" name="Google Shape;526;p52"/>
          <p:cNvGrpSpPr/>
          <p:nvPr/>
        </p:nvGrpSpPr>
        <p:grpSpPr>
          <a:xfrm>
            <a:off x="689261" y="1535229"/>
            <a:ext cx="2768698" cy="2409885"/>
            <a:chOff x="1388813" y="2076059"/>
            <a:chExt cx="2350538" cy="2153991"/>
          </a:xfrm>
        </p:grpSpPr>
        <p:sp>
          <p:nvSpPr>
            <p:cNvPr id="527" name="Google Shape;527;p52"/>
            <p:cNvSpPr/>
            <p:nvPr/>
          </p:nvSpPr>
          <p:spPr>
            <a:xfrm>
              <a:off x="1388825"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Client</a:t>
              </a:r>
              <a:endParaRPr sz="400">
                <a:solidFill>
                  <a:srgbClr val="5F6368"/>
                </a:solidFill>
              </a:endParaRPr>
            </a:p>
          </p:txBody>
        </p:sp>
        <p:sp>
          <p:nvSpPr>
            <p:cNvPr id="528" name="Google Shape;528;p52"/>
            <p:cNvSpPr/>
            <p:nvPr/>
          </p:nvSpPr>
          <p:spPr>
            <a:xfrm>
              <a:off x="2609550" y="3895550"/>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RSocket Server</a:t>
              </a:r>
              <a:endParaRPr sz="400">
                <a:solidFill>
                  <a:srgbClr val="5F6368"/>
                </a:solidFill>
              </a:endParaRPr>
            </a:p>
          </p:txBody>
        </p:sp>
        <p:sp>
          <p:nvSpPr>
            <p:cNvPr id="529" name="Google Shape;529;p52"/>
            <p:cNvSpPr/>
            <p:nvPr/>
          </p:nvSpPr>
          <p:spPr>
            <a:xfrm>
              <a:off x="1388825" y="3455009"/>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API</a:t>
              </a:r>
              <a:endParaRPr sz="400">
                <a:solidFill>
                  <a:srgbClr val="5F6368"/>
                </a:solidFill>
              </a:endParaRPr>
            </a:p>
          </p:txBody>
        </p:sp>
        <p:sp>
          <p:nvSpPr>
            <p:cNvPr id="530" name="Google Shape;530;p52"/>
            <p:cNvSpPr/>
            <p:nvPr/>
          </p:nvSpPr>
          <p:spPr>
            <a:xfrm>
              <a:off x="1388825" y="30075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Logic：MVIKotlin</a:t>
              </a:r>
              <a:endParaRPr sz="400">
                <a:solidFill>
                  <a:srgbClr val="5F6368"/>
                </a:solidFill>
              </a:endParaRPr>
            </a:p>
          </p:txBody>
        </p:sp>
        <p:sp>
          <p:nvSpPr>
            <p:cNvPr id="531" name="Google Shape;531;p52"/>
            <p:cNvSpPr/>
            <p:nvPr/>
          </p:nvSpPr>
          <p:spPr>
            <a:xfrm>
              <a:off x="1388825" y="2549250"/>
              <a:ext cx="23505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UI：Compose</a:t>
              </a:r>
              <a:endParaRPr sz="400">
                <a:solidFill>
                  <a:srgbClr val="5F6368"/>
                </a:solidFill>
              </a:endParaRPr>
            </a:p>
          </p:txBody>
        </p:sp>
        <p:sp>
          <p:nvSpPr>
            <p:cNvPr id="532" name="Google Shape;532;p52"/>
            <p:cNvSpPr/>
            <p:nvPr/>
          </p:nvSpPr>
          <p:spPr>
            <a:xfrm>
              <a:off x="1388813"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Android</a:t>
              </a:r>
              <a:endParaRPr sz="400">
                <a:solidFill>
                  <a:srgbClr val="5F6368"/>
                </a:solidFill>
              </a:endParaRPr>
            </a:p>
          </p:txBody>
        </p:sp>
        <p:sp>
          <p:nvSpPr>
            <p:cNvPr id="533" name="Google Shape;533;p52"/>
            <p:cNvSpPr/>
            <p:nvPr/>
          </p:nvSpPr>
          <p:spPr>
            <a:xfrm>
              <a:off x="2609538" y="2076059"/>
              <a:ext cx="1129800" cy="334500"/>
            </a:xfrm>
            <a:prstGeom prst="roundRect">
              <a:avLst>
                <a:gd fmla="val 23080" name="adj"/>
              </a:avLst>
            </a:prstGeom>
            <a:solidFill>
              <a:srgbClr val="FFFFFF"/>
            </a:solidFill>
            <a:ln>
              <a:noFill/>
            </a:ln>
            <a:effectLst>
              <a:outerShdw blurRad="20320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1000">
                  <a:solidFill>
                    <a:srgbClr val="5F6368"/>
                  </a:solidFill>
                  <a:latin typeface="Google Sans Medium"/>
                  <a:ea typeface="Google Sans Medium"/>
                  <a:cs typeface="Google Sans Medium"/>
                  <a:sym typeface="Google Sans Medium"/>
                </a:rPr>
                <a:t>Desktop</a:t>
              </a:r>
              <a:endParaRPr sz="400">
                <a:solidFill>
                  <a:srgbClr val="5F6368"/>
                </a:solidFill>
              </a:endParaRPr>
            </a:p>
          </p:txBody>
        </p:sp>
      </p:grpSp>
      <p:grpSp>
        <p:nvGrpSpPr>
          <p:cNvPr id="534" name="Google Shape;534;p52"/>
          <p:cNvGrpSpPr/>
          <p:nvPr/>
        </p:nvGrpSpPr>
        <p:grpSpPr>
          <a:xfrm>
            <a:off x="691584" y="1537532"/>
            <a:ext cx="2768566" cy="356786"/>
            <a:chOff x="5608425" y="1558950"/>
            <a:chExt cx="2350425" cy="318901"/>
          </a:xfrm>
        </p:grpSpPr>
        <p:sp>
          <p:nvSpPr>
            <p:cNvPr id="535" name="Google Shape;535;p52"/>
            <p:cNvSpPr/>
            <p:nvPr/>
          </p:nvSpPr>
          <p:spPr>
            <a:xfrm>
              <a:off x="5608425" y="1558951"/>
              <a:ext cx="1120800" cy="318900"/>
            </a:xfrm>
            <a:prstGeom prst="roundRect">
              <a:avLst>
                <a:gd fmla="val 13448"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Android</a:t>
              </a:r>
              <a:endParaRPr sz="500"/>
            </a:p>
          </p:txBody>
        </p:sp>
        <p:sp>
          <p:nvSpPr>
            <p:cNvPr id="536" name="Google Shape;536;p52"/>
            <p:cNvSpPr/>
            <p:nvPr/>
          </p:nvSpPr>
          <p:spPr>
            <a:xfrm>
              <a:off x="6823950" y="1558950"/>
              <a:ext cx="1134900" cy="318900"/>
            </a:xfrm>
            <a:prstGeom prst="roundRect">
              <a:avLst>
                <a:gd fmla="val 12860" name="adj"/>
              </a:avLst>
            </a:prstGeom>
            <a:solidFill>
              <a:srgbClr val="FFFFFF"/>
            </a:solidFill>
            <a:ln cap="flat" cmpd="sng" w="19050">
              <a:solidFill>
                <a:srgbClr val="34A853"/>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Desktop</a:t>
              </a:r>
              <a:endParaRPr sz="500"/>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3"/>
          <p:cNvSpPr txBox="1"/>
          <p:nvPr>
            <p:ph idx="1" type="body"/>
          </p:nvPr>
        </p:nvSpPr>
        <p:spPr>
          <a:xfrm>
            <a:off x="1668050" y="2269200"/>
            <a:ext cx="58080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latin typeface="Google Sans"/>
                <a:ea typeface="Google Sans"/>
                <a:cs typeface="Google Sans"/>
                <a:sym typeface="Google Sans"/>
              </a:rPr>
              <a:t>Summary</a:t>
            </a:r>
            <a:endParaRPr>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Summary</a:t>
            </a:r>
            <a:endParaRPr>
              <a:latin typeface="Google Sans Medium"/>
              <a:ea typeface="Google Sans Medium"/>
              <a:cs typeface="Google Sans Medium"/>
              <a:sym typeface="Google Sans Medium"/>
            </a:endParaRPr>
          </a:p>
        </p:txBody>
      </p:sp>
      <p:sp>
        <p:nvSpPr>
          <p:cNvPr id="547" name="Google Shape;547;p54"/>
          <p:cNvSpPr txBox="1"/>
          <p:nvPr>
            <p:ph idx="1" type="body"/>
          </p:nvPr>
        </p:nvSpPr>
        <p:spPr>
          <a:xfrm>
            <a:off x="311700" y="1152475"/>
            <a:ext cx="6120900" cy="3153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Google Sans"/>
              <a:buChar char="●"/>
            </a:pPr>
            <a:r>
              <a:rPr lang="zh-CN">
                <a:latin typeface="Google Sans"/>
                <a:ea typeface="Google Sans"/>
                <a:cs typeface="Google Sans"/>
                <a:sym typeface="Google Sans"/>
              </a:rPr>
              <a:t>Jetpack Compose + Kotlin Multiplatform</a:t>
            </a:r>
            <a:endParaRPr>
              <a:latin typeface="Google Sans"/>
              <a:ea typeface="Google Sans"/>
              <a:cs typeface="Google Sans"/>
              <a:sym typeface="Google Sans"/>
            </a:endParaRPr>
          </a:p>
          <a:p>
            <a:pPr indent="-330200" lvl="0" marL="457200" rtl="0" algn="l">
              <a:spcBef>
                <a:spcPts val="1000"/>
              </a:spcBef>
              <a:spcAft>
                <a:spcPts val="0"/>
              </a:spcAft>
              <a:buSzPts val="1600"/>
              <a:buFont typeface="Google Sans"/>
              <a:buChar char="●"/>
            </a:pPr>
            <a:r>
              <a:rPr lang="zh-CN">
                <a:latin typeface="Google Sans"/>
                <a:ea typeface="Google Sans"/>
                <a:cs typeface="Google Sans"/>
                <a:sym typeface="Google Sans"/>
              </a:rPr>
              <a:t>Compose Runtime &amp; Nodes Management</a:t>
            </a:r>
            <a:endParaRPr>
              <a:latin typeface="Google Sans"/>
              <a:ea typeface="Google Sans"/>
              <a:cs typeface="Google Sans"/>
              <a:sym typeface="Google Sans"/>
            </a:endParaRPr>
          </a:p>
          <a:p>
            <a:pPr indent="-330200" lvl="0" marL="457200" rtl="0" algn="l">
              <a:spcBef>
                <a:spcPts val="1000"/>
              </a:spcBef>
              <a:spcAft>
                <a:spcPts val="0"/>
              </a:spcAft>
              <a:buSzPts val="1600"/>
              <a:buFont typeface="Google Sans"/>
              <a:buChar char="●"/>
            </a:pPr>
            <a:r>
              <a:rPr lang="zh-CN">
                <a:latin typeface="Google Sans"/>
                <a:ea typeface="Google Sans"/>
                <a:cs typeface="Google Sans"/>
                <a:sym typeface="Google Sans"/>
              </a:rPr>
              <a:t>Support</a:t>
            </a:r>
            <a:r>
              <a:rPr lang="zh-CN">
                <a:latin typeface="Google Sans"/>
                <a:ea typeface="Google Sans"/>
                <a:cs typeface="Google Sans"/>
                <a:sym typeface="Google Sans"/>
              </a:rPr>
              <a:t> three platforms：</a:t>
            </a:r>
            <a:r>
              <a:rPr lang="zh-CN">
                <a:latin typeface="Google Sans"/>
                <a:ea typeface="Google Sans"/>
                <a:cs typeface="Google Sans"/>
                <a:sym typeface="Google Sans"/>
              </a:rPr>
              <a:t>Android, Desktop, Web</a:t>
            </a:r>
            <a:endParaRPr>
              <a:latin typeface="Google Sans"/>
              <a:ea typeface="Google Sans"/>
              <a:cs typeface="Google Sans"/>
              <a:sym typeface="Google Sans"/>
            </a:endParaRPr>
          </a:p>
          <a:p>
            <a:pPr indent="-330200" lvl="0" marL="457200" rtl="0" algn="l">
              <a:spcBef>
                <a:spcPts val="1000"/>
              </a:spcBef>
              <a:spcAft>
                <a:spcPts val="0"/>
              </a:spcAft>
              <a:buSzPts val="1600"/>
              <a:buFont typeface="Google Sans"/>
              <a:buChar char="●"/>
            </a:pPr>
            <a:r>
              <a:rPr lang="zh-CN">
                <a:latin typeface="Google Sans"/>
                <a:ea typeface="Google Sans"/>
                <a:cs typeface="Google Sans"/>
                <a:sym typeface="Google Sans"/>
              </a:rPr>
              <a:t>Use</a:t>
            </a:r>
            <a:r>
              <a:rPr lang="zh-CN">
                <a:latin typeface="Google Sans"/>
                <a:ea typeface="Google Sans"/>
                <a:cs typeface="Google Sans"/>
                <a:sym typeface="Google Sans"/>
              </a:rPr>
              <a:t> MVI to implement unidirectional data flow</a:t>
            </a:r>
            <a:endParaRPr>
              <a:latin typeface="Google Sans"/>
              <a:ea typeface="Google Sans"/>
              <a:cs typeface="Google Sans"/>
              <a:sym typeface="Google Sans"/>
            </a:endParaRPr>
          </a:p>
          <a:p>
            <a:pPr indent="-330200" lvl="0" marL="457200" rtl="0" algn="l">
              <a:spcBef>
                <a:spcPts val="1000"/>
              </a:spcBef>
              <a:spcAft>
                <a:spcPts val="0"/>
              </a:spcAft>
              <a:buSzPts val="1600"/>
              <a:buFont typeface="Google Sans"/>
              <a:buChar char="●"/>
            </a:pPr>
            <a:r>
              <a:rPr lang="zh-CN">
                <a:latin typeface="Google Sans"/>
                <a:ea typeface="Google Sans"/>
                <a:cs typeface="Google Sans"/>
                <a:sym typeface="Google Sans"/>
              </a:rPr>
              <a:t>Use expect/actual to call platform-specific code</a:t>
            </a:r>
            <a:endParaRPr>
              <a:latin typeface="Google Sans"/>
              <a:ea typeface="Google Sans"/>
              <a:cs typeface="Google Sans"/>
              <a:sym typeface="Google Sans"/>
            </a:endParaRPr>
          </a:p>
          <a:p>
            <a:pPr indent="0" lvl="0" marL="0" rtl="0" algn="l">
              <a:spcBef>
                <a:spcPts val="10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55"/>
          <p:cNvPicPr preferRelativeResize="0"/>
          <p:nvPr/>
        </p:nvPicPr>
        <p:blipFill>
          <a:blip r:embed="rId3">
            <a:alphaModFix/>
          </a:blip>
          <a:stretch>
            <a:fillRect/>
          </a:stretch>
        </p:blipFill>
        <p:spPr>
          <a:xfrm>
            <a:off x="1556625" y="1673800"/>
            <a:ext cx="2140900" cy="2140900"/>
          </a:xfrm>
          <a:prstGeom prst="rect">
            <a:avLst/>
          </a:prstGeom>
          <a:noFill/>
          <a:ln cap="flat" cmpd="sng" w="9525">
            <a:solidFill>
              <a:schemeClr val="dk2"/>
            </a:solidFill>
            <a:prstDash val="solid"/>
            <a:round/>
            <a:headEnd len="sm" w="sm" type="none"/>
            <a:tailEnd len="sm" w="sm" type="none"/>
          </a:ln>
        </p:spPr>
      </p:pic>
      <p:sp>
        <p:nvSpPr>
          <p:cNvPr id="553" name="Google Shape;553;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Thank You！</a:t>
            </a:r>
            <a:endParaRPr>
              <a:latin typeface="Google Sans Medium"/>
              <a:ea typeface="Google Sans Medium"/>
              <a:cs typeface="Google Sans Medium"/>
              <a:sym typeface="Google Sans Medium"/>
            </a:endParaRPr>
          </a:p>
        </p:txBody>
      </p:sp>
      <p:sp>
        <p:nvSpPr>
          <p:cNvPr id="554" name="Google Shape;554;p55"/>
          <p:cNvSpPr txBox="1"/>
          <p:nvPr/>
        </p:nvSpPr>
        <p:spPr>
          <a:xfrm>
            <a:off x="2014300" y="3738500"/>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solidFill>
                  <a:schemeClr val="dk1"/>
                </a:solidFill>
                <a:latin typeface="Google Sans"/>
                <a:ea typeface="Google Sans"/>
                <a:cs typeface="Google Sans"/>
                <a:sym typeface="Google Sans"/>
              </a:rPr>
              <a:t>AndroidPub</a:t>
            </a:r>
            <a:endParaRPr b="1">
              <a:solidFill>
                <a:schemeClr val="dk1"/>
              </a:solidFill>
              <a:latin typeface="Google Sans"/>
              <a:ea typeface="Google Sans"/>
              <a:cs typeface="Google Sans"/>
              <a:sym typeface="Google Sans"/>
            </a:endParaRPr>
          </a:p>
        </p:txBody>
      </p:sp>
      <p:pic>
        <p:nvPicPr>
          <p:cNvPr id="555" name="Google Shape;555;p55"/>
          <p:cNvPicPr preferRelativeResize="0"/>
          <p:nvPr/>
        </p:nvPicPr>
        <p:blipFill>
          <a:blip r:embed="rId4">
            <a:alphaModFix/>
          </a:blip>
          <a:stretch>
            <a:fillRect/>
          </a:stretch>
        </p:blipFill>
        <p:spPr>
          <a:xfrm>
            <a:off x="5054198" y="1673800"/>
            <a:ext cx="2140900" cy="2140900"/>
          </a:xfrm>
          <a:prstGeom prst="rect">
            <a:avLst/>
          </a:prstGeom>
          <a:noFill/>
          <a:ln cap="flat" cmpd="sng" w="9525">
            <a:solidFill>
              <a:schemeClr val="dk2"/>
            </a:solidFill>
            <a:prstDash val="solid"/>
            <a:round/>
            <a:headEnd len="sm" w="sm" type="none"/>
            <a:tailEnd len="sm" w="sm" type="none"/>
          </a:ln>
        </p:spPr>
      </p:pic>
      <p:sp>
        <p:nvSpPr>
          <p:cNvPr id="556" name="Google Shape;556;p55"/>
          <p:cNvSpPr txBox="1"/>
          <p:nvPr/>
        </p:nvSpPr>
        <p:spPr>
          <a:xfrm>
            <a:off x="4949267" y="3746097"/>
            <a:ext cx="4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solidFill>
                  <a:schemeClr val="dk1"/>
                </a:solidFill>
                <a:latin typeface="Google Sans"/>
                <a:ea typeface="Google Sans"/>
                <a:cs typeface="Google Sans"/>
                <a:sym typeface="Google Sans"/>
              </a:rPr>
              <a:t> Jetpack Compose 博物馆</a:t>
            </a:r>
            <a:endParaRPr b="1">
              <a:solidFill>
                <a:schemeClr val="dk1"/>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idx="1" type="body"/>
          </p:nvPr>
        </p:nvSpPr>
        <p:spPr>
          <a:xfrm>
            <a:off x="1668050" y="2269200"/>
            <a:ext cx="58080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latin typeface="Google Sans"/>
                <a:ea typeface="Google Sans"/>
                <a:cs typeface="Google Sans"/>
                <a:sym typeface="Google Sans"/>
              </a:rPr>
              <a:t>Jetpack Compose</a:t>
            </a:r>
            <a:endParaRPr>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Jetpack Compose</a:t>
            </a:r>
            <a:endParaRPr>
              <a:latin typeface="Google Sans Medium"/>
              <a:ea typeface="Google Sans Medium"/>
              <a:cs typeface="Google Sans Medium"/>
              <a:sym typeface="Google Sans Medium"/>
            </a:endParaRPr>
          </a:p>
        </p:txBody>
      </p:sp>
      <p:sp>
        <p:nvSpPr>
          <p:cNvPr id="101" name="Google Shape;101;p21"/>
          <p:cNvSpPr txBox="1"/>
          <p:nvPr>
            <p:ph idx="1" type="body"/>
          </p:nvPr>
        </p:nvSpPr>
        <p:spPr>
          <a:xfrm>
            <a:off x="399425" y="1076275"/>
            <a:ext cx="7897500" cy="75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sz="1500">
                <a:solidFill>
                  <a:srgbClr val="5F6368"/>
                </a:solidFill>
                <a:highlight>
                  <a:srgbClr val="FFFFFF"/>
                </a:highlight>
                <a:latin typeface="Google Sans"/>
                <a:ea typeface="Google Sans"/>
                <a:cs typeface="Google Sans"/>
                <a:sym typeface="Google Sans"/>
              </a:rPr>
              <a:t>Android’s modern toolkit for building native UI. It simplifies and accelerates UI development with </a:t>
            </a:r>
            <a:r>
              <a:rPr lang="zh-CN" sz="1500">
                <a:solidFill>
                  <a:srgbClr val="5F6368"/>
                </a:solidFill>
                <a:latin typeface="Google Sans"/>
                <a:ea typeface="Google Sans"/>
                <a:cs typeface="Google Sans"/>
                <a:sym typeface="Google Sans"/>
              </a:rPr>
              <a:t>d</a:t>
            </a:r>
            <a:r>
              <a:rPr lang="zh-CN" sz="1500">
                <a:solidFill>
                  <a:srgbClr val="5F6368"/>
                </a:solidFill>
                <a:highlight>
                  <a:srgbClr val="FFFFFF"/>
                </a:highlight>
                <a:latin typeface="Google Sans"/>
                <a:ea typeface="Google Sans"/>
                <a:cs typeface="Google Sans"/>
                <a:sym typeface="Google Sans"/>
              </a:rPr>
              <a:t>eclarative Kotlin APIs.</a:t>
            </a:r>
            <a:endParaRPr>
              <a:solidFill>
                <a:srgbClr val="5F6368"/>
              </a:solidFill>
              <a:latin typeface="Google Sans"/>
              <a:ea typeface="Google Sans"/>
              <a:cs typeface="Google Sans"/>
              <a:sym typeface="Google Sans"/>
            </a:endParaRPr>
          </a:p>
        </p:txBody>
      </p:sp>
      <p:sp>
        <p:nvSpPr>
          <p:cNvPr id="102" name="Google Shape;102;p21"/>
          <p:cNvSpPr txBox="1"/>
          <p:nvPr/>
        </p:nvSpPr>
        <p:spPr>
          <a:xfrm>
            <a:off x="525550" y="1754875"/>
            <a:ext cx="7638300" cy="2647500"/>
          </a:xfrm>
          <a:prstGeom prst="rect">
            <a:avLst/>
          </a:prstGeom>
          <a:solidFill>
            <a:srgbClr val="2A2B2A"/>
          </a:solidFill>
          <a:ln>
            <a:noFill/>
          </a:ln>
        </p:spPr>
        <p:txBody>
          <a:bodyPr anchorCtr="0" anchor="t" bIns="91425" lIns="91425" spcFirstLastPara="1" rIns="91425" wrap="square" tIns="91425">
            <a:spAutoFit/>
          </a:bodyPr>
          <a:lstStyle/>
          <a:p>
            <a:pPr indent="457200" lvl="0" marL="0" rtl="0" algn="l">
              <a:spcBef>
                <a:spcPts val="0"/>
              </a:spcBef>
              <a:spcAft>
                <a:spcPts val="0"/>
              </a:spcAft>
              <a:buClr>
                <a:schemeClr val="dk1"/>
              </a:buClr>
              <a:buSzPts val="1100"/>
              <a:buFont typeface="Arial"/>
              <a:buNone/>
            </a:pPr>
            <a:r>
              <a:rPr lang="zh-CN" sz="1000">
                <a:solidFill>
                  <a:srgbClr val="BBB529"/>
                </a:solidFill>
                <a:highlight>
                  <a:srgbClr val="2B2B2B"/>
                </a:highlight>
                <a:latin typeface="Roboto Mono"/>
                <a:ea typeface="Roboto Mono"/>
                <a:cs typeface="Roboto Mono"/>
                <a:sym typeface="Roboto Mono"/>
              </a:rPr>
              <a:t>@Composable</a:t>
            </a:r>
            <a:endParaRPr sz="1000">
              <a:solidFill>
                <a:srgbClr val="BBB529"/>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zh-CN" sz="1000">
                <a:solidFill>
                  <a:srgbClr val="CC7832"/>
                </a:solidFill>
                <a:highlight>
                  <a:srgbClr val="2B2B2B"/>
                </a:highlight>
                <a:latin typeface="Roboto Mono"/>
                <a:ea typeface="Roboto Mono"/>
                <a:cs typeface="Roboto Mono"/>
                <a:sym typeface="Roboto Mono"/>
              </a:rPr>
              <a:t>fun </a:t>
            </a:r>
            <a:r>
              <a:rPr lang="zh-CN" sz="1000">
                <a:solidFill>
                  <a:srgbClr val="FFC66D"/>
                </a:solidFill>
                <a:highlight>
                  <a:srgbClr val="2B2B2B"/>
                </a:highlight>
                <a:latin typeface="Roboto Mono"/>
                <a:ea typeface="Roboto Mono"/>
                <a:cs typeface="Roboto Mono"/>
                <a:sym typeface="Roboto Mono"/>
              </a:rPr>
              <a:t>JetpackComose</a:t>
            </a:r>
            <a:r>
              <a:rPr lang="zh-CN" sz="1000">
                <a:solidFill>
                  <a:srgbClr val="A9B7C6"/>
                </a:solidFill>
                <a:highlight>
                  <a:srgbClr val="2B2B2B"/>
                </a:highlight>
                <a:latin typeface="Roboto Mono"/>
                <a:ea typeface="Roboto Mono"/>
                <a:cs typeface="Roboto Mono"/>
                <a:sym typeface="Roboto Mono"/>
              </a:rPr>
              <a:t>() {</a:t>
            </a:r>
            <a:endParaRPr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zh-CN" sz="1000">
                <a:solidFill>
                  <a:srgbClr val="A9B7C6"/>
                </a:solidFill>
                <a:highlight>
                  <a:srgbClr val="2B2B2B"/>
                </a:highlight>
                <a:latin typeface="Roboto Mono"/>
                <a:ea typeface="Roboto Mono"/>
                <a:cs typeface="Roboto Mono"/>
                <a:sym typeface="Roboto Mono"/>
              </a:rPr>
              <a:t>   </a:t>
            </a:r>
            <a:r>
              <a:rPr i="1" lang="zh-CN" sz="1000">
                <a:solidFill>
                  <a:srgbClr val="A9B7C6"/>
                </a:solidFill>
                <a:highlight>
                  <a:srgbClr val="2B2B2B"/>
                </a:highlight>
                <a:latin typeface="Roboto Mono"/>
                <a:ea typeface="Roboto Mono"/>
                <a:cs typeface="Roboto Mono"/>
                <a:sym typeface="Roboto Mono"/>
              </a:rPr>
              <a:t>Card </a:t>
            </a:r>
            <a:r>
              <a:rPr b="1" lang="zh-CN" sz="1000">
                <a:solidFill>
                  <a:srgbClr val="A9B7C6"/>
                </a:solidFill>
                <a:highlight>
                  <a:srgbClr val="2B2B2B"/>
                </a:highlight>
                <a:latin typeface="Roboto Mono"/>
                <a:ea typeface="Roboto Mono"/>
                <a:cs typeface="Roboto Mono"/>
                <a:sym typeface="Roboto Mono"/>
              </a:rPr>
              <a:t>{</a:t>
            </a:r>
            <a:endParaRPr b="1"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b="1" lang="zh-CN" sz="1000">
                <a:solidFill>
                  <a:srgbClr val="A9B7C6"/>
                </a:solidFill>
                <a:highlight>
                  <a:srgbClr val="2B2B2B"/>
                </a:highlight>
                <a:latin typeface="Roboto Mono"/>
                <a:ea typeface="Roboto Mono"/>
                <a:cs typeface="Roboto Mono"/>
                <a:sym typeface="Roboto Mono"/>
              </a:rPr>
              <a:t>       </a:t>
            </a:r>
            <a:r>
              <a:rPr lang="zh-CN" sz="1000">
                <a:solidFill>
                  <a:srgbClr val="CC7832"/>
                </a:solidFill>
                <a:highlight>
                  <a:srgbClr val="2B2B2B"/>
                </a:highlight>
                <a:latin typeface="Roboto Mono"/>
                <a:ea typeface="Roboto Mono"/>
                <a:cs typeface="Roboto Mono"/>
                <a:sym typeface="Roboto Mono"/>
              </a:rPr>
              <a:t>var </a:t>
            </a:r>
            <a:r>
              <a:rPr lang="zh-CN" sz="1000">
                <a:solidFill>
                  <a:srgbClr val="A9B7C6"/>
                </a:solidFill>
                <a:highlight>
                  <a:srgbClr val="2B2B2B"/>
                </a:highlight>
                <a:latin typeface="Roboto Mono"/>
                <a:ea typeface="Roboto Mono"/>
                <a:cs typeface="Roboto Mono"/>
                <a:sym typeface="Roboto Mono"/>
              </a:rPr>
              <a:t>expanded </a:t>
            </a:r>
            <a:r>
              <a:rPr lang="zh-CN" sz="1000">
                <a:solidFill>
                  <a:srgbClr val="CC7832"/>
                </a:solidFill>
                <a:highlight>
                  <a:srgbClr val="2B2B2B"/>
                </a:highlight>
                <a:latin typeface="Roboto Mono"/>
                <a:ea typeface="Roboto Mono"/>
                <a:cs typeface="Roboto Mono"/>
                <a:sym typeface="Roboto Mono"/>
              </a:rPr>
              <a:t>by </a:t>
            </a:r>
            <a:r>
              <a:rPr i="1" lang="zh-CN" sz="1000">
                <a:solidFill>
                  <a:srgbClr val="A9B7C6"/>
                </a:solidFill>
                <a:highlight>
                  <a:srgbClr val="2B2B2B"/>
                </a:highlight>
                <a:latin typeface="Roboto Mono"/>
                <a:ea typeface="Roboto Mono"/>
                <a:cs typeface="Roboto Mono"/>
                <a:sym typeface="Roboto Mono"/>
              </a:rPr>
              <a:t>remember </a:t>
            </a:r>
            <a:r>
              <a:rPr b="1" lang="zh-CN" sz="1000">
                <a:solidFill>
                  <a:srgbClr val="A9B7C6"/>
                </a:solidFill>
                <a:highlight>
                  <a:srgbClr val="2B2B2B"/>
                </a:highlight>
                <a:latin typeface="Roboto Mono"/>
                <a:ea typeface="Roboto Mono"/>
                <a:cs typeface="Roboto Mono"/>
                <a:sym typeface="Roboto Mono"/>
              </a:rPr>
              <a:t>{ </a:t>
            </a:r>
            <a:r>
              <a:rPr lang="zh-CN" sz="1000">
                <a:solidFill>
                  <a:srgbClr val="A9B7C6"/>
                </a:solidFill>
                <a:highlight>
                  <a:srgbClr val="2B2B2B"/>
                </a:highlight>
                <a:latin typeface="Roboto Mono"/>
                <a:ea typeface="Roboto Mono"/>
                <a:cs typeface="Roboto Mono"/>
                <a:sym typeface="Roboto Mono"/>
              </a:rPr>
              <a:t>mutableStateOf(</a:t>
            </a:r>
            <a:r>
              <a:rPr lang="zh-CN" sz="1000">
                <a:solidFill>
                  <a:srgbClr val="CC7832"/>
                </a:solidFill>
                <a:highlight>
                  <a:srgbClr val="2B2B2B"/>
                </a:highlight>
                <a:latin typeface="Roboto Mono"/>
                <a:ea typeface="Roboto Mono"/>
                <a:cs typeface="Roboto Mono"/>
                <a:sym typeface="Roboto Mono"/>
              </a:rPr>
              <a:t>false</a:t>
            </a:r>
            <a:r>
              <a:rPr lang="zh-CN" sz="1000">
                <a:solidFill>
                  <a:srgbClr val="A9B7C6"/>
                </a:solidFill>
                <a:highlight>
                  <a:srgbClr val="2B2B2B"/>
                </a:highlight>
                <a:latin typeface="Roboto Mono"/>
                <a:ea typeface="Roboto Mono"/>
                <a:cs typeface="Roboto Mono"/>
                <a:sym typeface="Roboto Mono"/>
              </a:rPr>
              <a:t>) </a:t>
            </a:r>
            <a:r>
              <a:rPr b="1" lang="zh-CN" sz="1000">
                <a:solidFill>
                  <a:srgbClr val="A9B7C6"/>
                </a:solidFill>
                <a:highlight>
                  <a:srgbClr val="2B2B2B"/>
                </a:highlight>
                <a:latin typeface="Roboto Mono"/>
                <a:ea typeface="Roboto Mono"/>
                <a:cs typeface="Roboto Mono"/>
                <a:sym typeface="Roboto Mono"/>
              </a:rPr>
              <a:t>}</a:t>
            </a:r>
            <a:endParaRPr b="1"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b="1" lang="zh-CN" sz="1000">
                <a:solidFill>
                  <a:srgbClr val="A9B7C6"/>
                </a:solidFill>
                <a:highlight>
                  <a:srgbClr val="2B2B2B"/>
                </a:highlight>
                <a:latin typeface="Roboto Mono"/>
                <a:ea typeface="Roboto Mono"/>
                <a:cs typeface="Roboto Mono"/>
                <a:sym typeface="Roboto Mono"/>
              </a:rPr>
              <a:t>       </a:t>
            </a:r>
            <a:r>
              <a:rPr i="1" lang="zh-CN" sz="1000">
                <a:solidFill>
                  <a:srgbClr val="A9B7C6"/>
                </a:solidFill>
                <a:highlight>
                  <a:srgbClr val="2B2B2B"/>
                </a:highlight>
                <a:latin typeface="Roboto Mono"/>
                <a:ea typeface="Roboto Mono"/>
                <a:cs typeface="Roboto Mono"/>
                <a:sym typeface="Roboto Mono"/>
              </a:rPr>
              <a:t>Column</a:t>
            </a:r>
            <a:r>
              <a:rPr lang="zh-CN" sz="1000">
                <a:solidFill>
                  <a:srgbClr val="A9B7C6"/>
                </a:solidFill>
                <a:highlight>
                  <a:srgbClr val="2B2B2B"/>
                </a:highlight>
                <a:latin typeface="Roboto Mono"/>
                <a:ea typeface="Roboto Mono"/>
                <a:cs typeface="Roboto Mono"/>
                <a:sym typeface="Roboto Mono"/>
              </a:rPr>
              <a:t>(Modifier.</a:t>
            </a:r>
            <a:r>
              <a:rPr i="1" lang="zh-CN" sz="1000">
                <a:solidFill>
                  <a:srgbClr val="FFC66D"/>
                </a:solidFill>
                <a:highlight>
                  <a:srgbClr val="2B2B2B"/>
                </a:highlight>
                <a:latin typeface="Roboto Mono"/>
                <a:ea typeface="Roboto Mono"/>
                <a:cs typeface="Roboto Mono"/>
                <a:sym typeface="Roboto Mono"/>
              </a:rPr>
              <a:t>clickable </a:t>
            </a:r>
            <a:r>
              <a:rPr b="1" lang="zh-CN" sz="1000">
                <a:solidFill>
                  <a:srgbClr val="A9B7C6"/>
                </a:solidFill>
                <a:highlight>
                  <a:srgbClr val="2B2B2B"/>
                </a:highlight>
                <a:latin typeface="Roboto Mono"/>
                <a:ea typeface="Roboto Mono"/>
                <a:cs typeface="Roboto Mono"/>
                <a:sym typeface="Roboto Mono"/>
              </a:rPr>
              <a:t>{ </a:t>
            </a:r>
            <a:r>
              <a:rPr lang="zh-CN" sz="1000">
                <a:solidFill>
                  <a:srgbClr val="A9B7C6"/>
                </a:solidFill>
                <a:highlight>
                  <a:srgbClr val="2B2B2B"/>
                </a:highlight>
                <a:latin typeface="Roboto Mono"/>
                <a:ea typeface="Roboto Mono"/>
                <a:cs typeface="Roboto Mono"/>
                <a:sym typeface="Roboto Mono"/>
              </a:rPr>
              <a:t>expanded = !expanded </a:t>
            </a:r>
            <a:r>
              <a:rPr b="1" lang="zh-CN" sz="1000">
                <a:solidFill>
                  <a:srgbClr val="A9B7C6"/>
                </a:solidFill>
                <a:highlight>
                  <a:srgbClr val="2B2B2B"/>
                </a:highlight>
                <a:latin typeface="Roboto Mono"/>
                <a:ea typeface="Roboto Mono"/>
                <a:cs typeface="Roboto Mono"/>
                <a:sym typeface="Roboto Mono"/>
              </a:rPr>
              <a:t>}</a:t>
            </a:r>
            <a:r>
              <a:rPr lang="zh-CN" sz="1000">
                <a:solidFill>
                  <a:srgbClr val="A9B7C6"/>
                </a:solidFill>
                <a:highlight>
                  <a:srgbClr val="2B2B2B"/>
                </a:highlight>
                <a:latin typeface="Roboto Mono"/>
                <a:ea typeface="Roboto Mono"/>
                <a:cs typeface="Roboto Mono"/>
                <a:sym typeface="Roboto Mono"/>
              </a:rPr>
              <a:t>) </a:t>
            </a:r>
            <a:r>
              <a:rPr b="1" lang="zh-CN" sz="1000">
                <a:solidFill>
                  <a:srgbClr val="A9B7C6"/>
                </a:solidFill>
                <a:highlight>
                  <a:srgbClr val="2B2B2B"/>
                </a:highlight>
                <a:latin typeface="Roboto Mono"/>
                <a:ea typeface="Roboto Mono"/>
                <a:cs typeface="Roboto Mono"/>
                <a:sym typeface="Roboto Mono"/>
              </a:rPr>
              <a:t>{</a:t>
            </a:r>
            <a:endParaRPr b="1"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b="1" lang="zh-CN" sz="1000">
                <a:solidFill>
                  <a:srgbClr val="A9B7C6"/>
                </a:solidFill>
                <a:highlight>
                  <a:srgbClr val="2B2B2B"/>
                </a:highlight>
                <a:latin typeface="Roboto Mono"/>
                <a:ea typeface="Roboto Mono"/>
                <a:cs typeface="Roboto Mono"/>
                <a:sym typeface="Roboto Mono"/>
              </a:rPr>
              <a:t>           </a:t>
            </a:r>
            <a:r>
              <a:rPr lang="zh-CN" sz="1000">
                <a:solidFill>
                  <a:srgbClr val="A9B7C6"/>
                </a:solidFill>
                <a:highlight>
                  <a:srgbClr val="2B2B2B"/>
                </a:highlight>
                <a:latin typeface="Roboto Mono"/>
                <a:ea typeface="Roboto Mono"/>
                <a:cs typeface="Roboto Mono"/>
                <a:sym typeface="Roboto Mono"/>
              </a:rPr>
              <a:t>Image(</a:t>
            </a:r>
            <a:r>
              <a:rPr i="1" lang="zh-CN" sz="1000">
                <a:solidFill>
                  <a:srgbClr val="A9B7C6"/>
                </a:solidFill>
                <a:highlight>
                  <a:srgbClr val="2B2B2B"/>
                </a:highlight>
                <a:latin typeface="Roboto Mono"/>
                <a:ea typeface="Roboto Mono"/>
                <a:cs typeface="Roboto Mono"/>
                <a:sym typeface="Roboto Mono"/>
              </a:rPr>
              <a:t>painterResource</a:t>
            </a:r>
            <a:r>
              <a:rPr lang="zh-CN" sz="1000">
                <a:solidFill>
                  <a:srgbClr val="A9B7C6"/>
                </a:solidFill>
                <a:highlight>
                  <a:srgbClr val="2B2B2B"/>
                </a:highlight>
                <a:latin typeface="Roboto Mono"/>
                <a:ea typeface="Roboto Mono"/>
                <a:cs typeface="Roboto Mono"/>
                <a:sym typeface="Roboto Mono"/>
              </a:rPr>
              <a:t>(R.drawable.jetpack_compose))</a:t>
            </a:r>
            <a:endParaRPr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zh-CN" sz="1000">
                <a:solidFill>
                  <a:srgbClr val="A9B7C6"/>
                </a:solidFill>
                <a:highlight>
                  <a:srgbClr val="2B2B2B"/>
                </a:highlight>
                <a:latin typeface="Roboto Mono"/>
                <a:ea typeface="Roboto Mono"/>
                <a:cs typeface="Roboto Mono"/>
                <a:sym typeface="Roboto Mono"/>
              </a:rPr>
              <a:t>           AnimatedVisibility(expanded) </a:t>
            </a:r>
            <a:r>
              <a:rPr b="1" lang="zh-CN" sz="1000">
                <a:solidFill>
                  <a:srgbClr val="A9B7C6"/>
                </a:solidFill>
                <a:highlight>
                  <a:srgbClr val="2B2B2B"/>
                </a:highlight>
                <a:latin typeface="Roboto Mono"/>
                <a:ea typeface="Roboto Mono"/>
                <a:cs typeface="Roboto Mono"/>
                <a:sym typeface="Roboto Mono"/>
              </a:rPr>
              <a:t>{</a:t>
            </a:r>
            <a:endParaRPr b="1"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b="1" lang="zh-CN" sz="1000">
                <a:solidFill>
                  <a:srgbClr val="A9B7C6"/>
                </a:solidFill>
                <a:highlight>
                  <a:srgbClr val="2B2B2B"/>
                </a:highlight>
                <a:latin typeface="Roboto Mono"/>
                <a:ea typeface="Roboto Mono"/>
                <a:cs typeface="Roboto Mono"/>
                <a:sym typeface="Roboto Mono"/>
              </a:rPr>
              <a:t>               </a:t>
            </a:r>
            <a:r>
              <a:rPr lang="zh-CN" sz="1000">
                <a:solidFill>
                  <a:srgbClr val="A9B7C6"/>
                </a:solidFill>
                <a:highlight>
                  <a:srgbClr val="2B2B2B"/>
                </a:highlight>
                <a:latin typeface="Roboto Mono"/>
                <a:ea typeface="Roboto Mono"/>
                <a:cs typeface="Roboto Mono"/>
                <a:sym typeface="Roboto Mono"/>
              </a:rPr>
              <a:t>Text(</a:t>
            </a:r>
            <a:endParaRPr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zh-CN" sz="1000">
                <a:solidFill>
                  <a:srgbClr val="A9B7C6"/>
                </a:solidFill>
                <a:highlight>
                  <a:srgbClr val="2B2B2B"/>
                </a:highlight>
                <a:latin typeface="Roboto Mono"/>
                <a:ea typeface="Roboto Mono"/>
                <a:cs typeface="Roboto Mono"/>
                <a:sym typeface="Roboto Mono"/>
              </a:rPr>
              <a:t>                   </a:t>
            </a:r>
            <a:r>
              <a:rPr lang="zh-CN" sz="1000">
                <a:solidFill>
                  <a:srgbClr val="467CDA"/>
                </a:solidFill>
                <a:highlight>
                  <a:srgbClr val="2B2B2B"/>
                </a:highlight>
                <a:latin typeface="Roboto Mono"/>
                <a:ea typeface="Roboto Mono"/>
                <a:cs typeface="Roboto Mono"/>
                <a:sym typeface="Roboto Mono"/>
              </a:rPr>
              <a:t>text = </a:t>
            </a:r>
            <a:r>
              <a:rPr lang="zh-CN" sz="1000">
                <a:solidFill>
                  <a:srgbClr val="6A8759"/>
                </a:solidFill>
                <a:highlight>
                  <a:srgbClr val="2B2B2B"/>
                </a:highlight>
                <a:latin typeface="Roboto Mono"/>
                <a:ea typeface="Roboto Mono"/>
                <a:cs typeface="Roboto Mono"/>
                <a:sym typeface="Roboto Mono"/>
              </a:rPr>
              <a:t>"Jetpack Compose"</a:t>
            </a:r>
            <a:r>
              <a:rPr lang="zh-CN" sz="1000">
                <a:solidFill>
                  <a:srgbClr val="CC7832"/>
                </a:solidFill>
                <a:highlight>
                  <a:srgbClr val="2B2B2B"/>
                </a:highlight>
                <a:latin typeface="Roboto Mono"/>
                <a:ea typeface="Roboto Mono"/>
                <a:cs typeface="Roboto Mono"/>
                <a:sym typeface="Roboto Mono"/>
              </a:rPr>
              <a:t>,</a:t>
            </a:r>
            <a:endParaRPr sz="1000">
              <a:solidFill>
                <a:srgbClr val="CC7832"/>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zh-CN" sz="1000">
                <a:solidFill>
                  <a:srgbClr val="CC7832"/>
                </a:solidFill>
                <a:highlight>
                  <a:srgbClr val="2B2B2B"/>
                </a:highlight>
                <a:latin typeface="Roboto Mono"/>
                <a:ea typeface="Roboto Mono"/>
                <a:cs typeface="Roboto Mono"/>
                <a:sym typeface="Roboto Mono"/>
              </a:rPr>
              <a:t>                   </a:t>
            </a:r>
            <a:r>
              <a:rPr lang="zh-CN" sz="1000">
                <a:solidFill>
                  <a:srgbClr val="467CDA"/>
                </a:solidFill>
                <a:highlight>
                  <a:srgbClr val="2B2B2B"/>
                </a:highlight>
                <a:latin typeface="Roboto Mono"/>
                <a:ea typeface="Roboto Mono"/>
                <a:cs typeface="Roboto Mono"/>
                <a:sym typeface="Roboto Mono"/>
              </a:rPr>
              <a:t>stye = </a:t>
            </a:r>
            <a:r>
              <a:rPr lang="zh-CN" sz="1000">
                <a:solidFill>
                  <a:srgbClr val="A9B7C6"/>
                </a:solidFill>
                <a:highlight>
                  <a:srgbClr val="2B2B2B"/>
                </a:highlight>
                <a:latin typeface="Roboto Mono"/>
                <a:ea typeface="Roboto Mono"/>
                <a:cs typeface="Roboto Mono"/>
                <a:sym typeface="Roboto Mono"/>
              </a:rPr>
              <a:t>MaterialTheme.</a:t>
            </a:r>
            <a:r>
              <a:rPr lang="zh-CN" sz="1000">
                <a:solidFill>
                  <a:srgbClr val="9876AA"/>
                </a:solidFill>
                <a:highlight>
                  <a:srgbClr val="2B2B2B"/>
                </a:highlight>
                <a:latin typeface="Roboto Mono"/>
                <a:ea typeface="Roboto Mono"/>
                <a:cs typeface="Roboto Mono"/>
                <a:sym typeface="Roboto Mono"/>
              </a:rPr>
              <a:t>typography</a:t>
            </a:r>
            <a:r>
              <a:rPr lang="zh-CN" sz="1000">
                <a:solidFill>
                  <a:srgbClr val="A9B7C6"/>
                </a:solidFill>
                <a:highlight>
                  <a:srgbClr val="2B2B2B"/>
                </a:highlight>
                <a:latin typeface="Roboto Mono"/>
                <a:ea typeface="Roboto Mono"/>
                <a:cs typeface="Roboto Mono"/>
                <a:sym typeface="Roboto Mono"/>
              </a:rPr>
              <a:t>.</a:t>
            </a:r>
            <a:r>
              <a:rPr lang="zh-CN" sz="1000">
                <a:solidFill>
                  <a:srgbClr val="9876AA"/>
                </a:solidFill>
                <a:highlight>
                  <a:srgbClr val="2B2B2B"/>
                </a:highlight>
                <a:latin typeface="Roboto Mono"/>
                <a:ea typeface="Roboto Mono"/>
                <a:cs typeface="Roboto Mono"/>
                <a:sym typeface="Roboto Mono"/>
              </a:rPr>
              <a:t>h2</a:t>
            </a:r>
            <a:endParaRPr sz="1000">
              <a:solidFill>
                <a:srgbClr val="9876AA"/>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zh-CN" sz="1000">
                <a:solidFill>
                  <a:srgbClr val="9876AA"/>
                </a:solidFill>
                <a:highlight>
                  <a:srgbClr val="2B2B2B"/>
                </a:highlight>
                <a:latin typeface="Roboto Mono"/>
                <a:ea typeface="Roboto Mono"/>
                <a:cs typeface="Roboto Mono"/>
                <a:sym typeface="Roboto Mono"/>
              </a:rPr>
              <a:t>               </a:t>
            </a:r>
            <a:r>
              <a:rPr lang="zh-CN" sz="1000">
                <a:solidFill>
                  <a:srgbClr val="A9B7C6"/>
                </a:solidFill>
                <a:highlight>
                  <a:srgbClr val="2B2B2B"/>
                </a:highlight>
                <a:latin typeface="Roboto Mono"/>
                <a:ea typeface="Roboto Mono"/>
                <a:cs typeface="Roboto Mono"/>
                <a:sym typeface="Roboto Mono"/>
              </a:rPr>
              <a:t>)</a:t>
            </a:r>
            <a:endParaRPr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zh-CN" sz="1000">
                <a:solidFill>
                  <a:srgbClr val="A9B7C6"/>
                </a:solidFill>
                <a:highlight>
                  <a:srgbClr val="2B2B2B"/>
                </a:highlight>
                <a:latin typeface="Roboto Mono"/>
                <a:ea typeface="Roboto Mono"/>
                <a:cs typeface="Roboto Mono"/>
                <a:sym typeface="Roboto Mono"/>
              </a:rPr>
              <a:t>           </a:t>
            </a:r>
            <a:r>
              <a:rPr b="1" lang="zh-CN" sz="1000">
                <a:solidFill>
                  <a:srgbClr val="A9B7C6"/>
                </a:solidFill>
                <a:highlight>
                  <a:srgbClr val="2B2B2B"/>
                </a:highlight>
                <a:latin typeface="Roboto Mono"/>
                <a:ea typeface="Roboto Mono"/>
                <a:cs typeface="Roboto Mono"/>
                <a:sym typeface="Roboto Mono"/>
              </a:rPr>
              <a:t>}</a:t>
            </a:r>
            <a:endParaRPr b="1"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b="1" lang="zh-CN" sz="1000">
                <a:solidFill>
                  <a:srgbClr val="A9B7C6"/>
                </a:solidFill>
                <a:highlight>
                  <a:srgbClr val="2B2B2B"/>
                </a:highlight>
                <a:latin typeface="Roboto Mono"/>
                <a:ea typeface="Roboto Mono"/>
                <a:cs typeface="Roboto Mono"/>
                <a:sym typeface="Roboto Mono"/>
              </a:rPr>
              <a:t>       }</a:t>
            </a:r>
            <a:endParaRPr b="1"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b="1" lang="zh-CN" sz="1000">
                <a:solidFill>
                  <a:srgbClr val="A9B7C6"/>
                </a:solidFill>
                <a:highlight>
                  <a:srgbClr val="2B2B2B"/>
                </a:highlight>
                <a:latin typeface="Roboto Mono"/>
                <a:ea typeface="Roboto Mono"/>
                <a:cs typeface="Roboto Mono"/>
                <a:sym typeface="Roboto Mono"/>
              </a:rPr>
              <a:t>   }</a:t>
            </a:r>
            <a:endParaRPr b="1"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None/>
            </a:pPr>
            <a:r>
              <a:rPr lang="zh-CN" sz="1000">
                <a:solidFill>
                  <a:srgbClr val="A9B7C6"/>
                </a:solidFill>
                <a:highlight>
                  <a:srgbClr val="2B2B2B"/>
                </a:highlight>
                <a:latin typeface="Roboto Mono"/>
                <a:ea typeface="Roboto Mono"/>
                <a:cs typeface="Roboto Mono"/>
                <a:sym typeface="Roboto Mono"/>
              </a:rPr>
              <a:t>}</a:t>
            </a:r>
            <a:endParaRPr sz="1000">
              <a:solidFill>
                <a:srgbClr val="A9B7C6"/>
              </a:solidFill>
              <a:highlight>
                <a:srgbClr val="2B2B2B"/>
              </a:highlight>
              <a:latin typeface="Roboto Mono"/>
              <a:ea typeface="Roboto Mono"/>
              <a:cs typeface="Roboto Mono"/>
              <a:sym typeface="Roboto Mono"/>
            </a:endParaRPr>
          </a:p>
          <a:p>
            <a:pPr indent="0" lvl="0" marL="457200" rtl="0" algn="l">
              <a:spcBef>
                <a:spcPts val="0"/>
              </a:spcBef>
              <a:spcAft>
                <a:spcPts val="0"/>
              </a:spcAft>
              <a:buNone/>
            </a:pPr>
            <a:r>
              <a:t/>
            </a:r>
            <a:endParaRPr sz="1000">
              <a:solidFill>
                <a:srgbClr val="A9B7C6"/>
              </a:solidFill>
              <a:highlight>
                <a:srgbClr val="2B2B2B"/>
              </a:highlight>
              <a:latin typeface="Roboto Mono"/>
              <a:ea typeface="Roboto Mono"/>
              <a:cs typeface="Roboto Mono"/>
              <a:sym typeface="Roboto Mono"/>
            </a:endParaRPr>
          </a:p>
        </p:txBody>
      </p:sp>
      <p:pic>
        <p:nvPicPr>
          <p:cNvPr id="103" name="Google Shape;103;p21"/>
          <p:cNvPicPr preferRelativeResize="0"/>
          <p:nvPr/>
        </p:nvPicPr>
        <p:blipFill>
          <a:blip r:embed="rId3">
            <a:alphaModFix/>
          </a:blip>
          <a:stretch>
            <a:fillRect/>
          </a:stretch>
        </p:blipFill>
        <p:spPr>
          <a:xfrm>
            <a:off x="6155774" y="1895750"/>
            <a:ext cx="1306200" cy="2365800"/>
          </a:xfrm>
          <a:prstGeom prst="roundRect">
            <a:avLst>
              <a:gd fmla="val 12552"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p:nvPr/>
        </p:nvSpPr>
        <p:spPr>
          <a:xfrm>
            <a:off x="452450" y="2661525"/>
            <a:ext cx="3366300" cy="1858200"/>
          </a:xfrm>
          <a:prstGeom prst="roundRect">
            <a:avLst>
              <a:gd fmla="val 2852"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9" name="Google Shape;109;p22"/>
          <p:cNvSpPr txBox="1"/>
          <p:nvPr>
            <p:ph idx="1" type="body"/>
          </p:nvPr>
        </p:nvSpPr>
        <p:spPr>
          <a:xfrm>
            <a:off x="311700" y="1152475"/>
            <a:ext cx="3682500" cy="14748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Clr>
                <a:srgbClr val="5F6368"/>
              </a:buClr>
              <a:buSzPts val="1000"/>
              <a:buFont typeface="Google Sans"/>
              <a:buChar char="●"/>
            </a:pPr>
            <a:r>
              <a:rPr b="1" lang="zh-CN" sz="1000">
                <a:solidFill>
                  <a:srgbClr val="5F6368"/>
                </a:solidFill>
                <a:highlight>
                  <a:srgbClr val="FFFFFF"/>
                </a:highlight>
                <a:latin typeface="Google Sans"/>
                <a:ea typeface="Google Sans"/>
                <a:cs typeface="Google Sans"/>
                <a:sym typeface="Google Sans"/>
              </a:rPr>
              <a:t>Reactive</a:t>
            </a:r>
            <a:r>
              <a:rPr lang="zh-CN" sz="1000">
                <a:solidFill>
                  <a:srgbClr val="5F6368"/>
                </a:solidFill>
                <a:highlight>
                  <a:srgbClr val="FFFFFF"/>
                </a:highlight>
                <a:latin typeface="Google Sans"/>
                <a:ea typeface="Google Sans"/>
                <a:cs typeface="Google Sans"/>
                <a:sym typeface="Google Sans"/>
              </a:rPr>
              <a:t> </a:t>
            </a:r>
            <a:r>
              <a:rPr b="1" lang="zh-CN" sz="1000">
                <a:solidFill>
                  <a:srgbClr val="5F6368"/>
                </a:solidFill>
                <a:highlight>
                  <a:srgbClr val="FFFFFF"/>
                </a:highlight>
                <a:latin typeface="Google Sans"/>
                <a:ea typeface="Google Sans"/>
                <a:cs typeface="Google Sans"/>
                <a:sym typeface="Google Sans"/>
              </a:rPr>
              <a:t>programming</a:t>
            </a:r>
            <a:r>
              <a:rPr lang="zh-CN" sz="1000">
                <a:solidFill>
                  <a:srgbClr val="5F6368"/>
                </a:solidFill>
                <a:highlight>
                  <a:srgbClr val="FFFFFF"/>
                </a:highlight>
                <a:latin typeface="Google Sans"/>
                <a:ea typeface="Google Sans"/>
                <a:cs typeface="Google Sans"/>
                <a:sym typeface="Google Sans"/>
              </a:rPr>
              <a:t> - When state changes the UI automatically re-renders itself.</a:t>
            </a:r>
            <a:endParaRPr sz="1000">
              <a:solidFill>
                <a:srgbClr val="5F6368"/>
              </a:solidFill>
              <a:highlight>
                <a:srgbClr val="FFFFFF"/>
              </a:highlight>
              <a:latin typeface="Google Sans"/>
              <a:ea typeface="Google Sans"/>
              <a:cs typeface="Google Sans"/>
              <a:sym typeface="Google Sans"/>
            </a:endParaRPr>
          </a:p>
          <a:p>
            <a:pPr indent="-292100" lvl="0" marL="457200" rtl="0" algn="l">
              <a:spcBef>
                <a:spcPts val="1000"/>
              </a:spcBef>
              <a:spcAft>
                <a:spcPts val="0"/>
              </a:spcAft>
              <a:buClr>
                <a:srgbClr val="5F6368"/>
              </a:buClr>
              <a:buSzPts val="1000"/>
              <a:buFont typeface="Google Sans"/>
              <a:buChar char="●"/>
            </a:pPr>
            <a:r>
              <a:rPr b="1" lang="zh-CN" sz="1000">
                <a:solidFill>
                  <a:srgbClr val="5F6368"/>
                </a:solidFill>
                <a:highlight>
                  <a:srgbClr val="FFFFFF"/>
                </a:highlight>
                <a:latin typeface="Google Sans"/>
                <a:ea typeface="Google Sans"/>
                <a:cs typeface="Google Sans"/>
                <a:sym typeface="Google Sans"/>
              </a:rPr>
              <a:t>Single source of truth</a:t>
            </a:r>
            <a:r>
              <a:rPr lang="zh-CN" sz="1000">
                <a:solidFill>
                  <a:srgbClr val="5F6368"/>
                </a:solidFill>
                <a:highlight>
                  <a:srgbClr val="FFFFFF"/>
                </a:highlight>
                <a:latin typeface="Google Sans"/>
                <a:ea typeface="Google Sans"/>
                <a:cs typeface="Google Sans"/>
                <a:sym typeface="Google Sans"/>
              </a:rPr>
              <a:t> - State is managed in only one place to avoid updating it's value everywhere.</a:t>
            </a:r>
            <a:endParaRPr sz="1000">
              <a:solidFill>
                <a:srgbClr val="5F6368"/>
              </a:solidFill>
              <a:highlight>
                <a:srgbClr val="FFFFFF"/>
              </a:highlight>
              <a:latin typeface="Google Sans"/>
              <a:ea typeface="Google Sans"/>
              <a:cs typeface="Google Sans"/>
              <a:sym typeface="Google Sans"/>
            </a:endParaRPr>
          </a:p>
          <a:p>
            <a:pPr indent="-292100" lvl="0" marL="457200" rtl="0" algn="l">
              <a:spcBef>
                <a:spcPts val="1000"/>
              </a:spcBef>
              <a:spcAft>
                <a:spcPts val="1000"/>
              </a:spcAft>
              <a:buClr>
                <a:srgbClr val="5F6368"/>
              </a:buClr>
              <a:buSzPts val="1000"/>
              <a:buFont typeface="Google Sans"/>
              <a:buChar char="●"/>
            </a:pPr>
            <a:r>
              <a:rPr b="1" lang="zh-CN" sz="1000">
                <a:solidFill>
                  <a:srgbClr val="5F6368"/>
                </a:solidFill>
                <a:highlight>
                  <a:srgbClr val="FFFFFF"/>
                </a:highlight>
                <a:latin typeface="Google Sans"/>
                <a:ea typeface="Google Sans"/>
                <a:cs typeface="Google Sans"/>
                <a:sym typeface="Google Sans"/>
              </a:rPr>
              <a:t>Separation of concerns</a:t>
            </a:r>
            <a:r>
              <a:rPr lang="zh-CN" sz="1000">
                <a:solidFill>
                  <a:srgbClr val="5F6368"/>
                </a:solidFill>
                <a:highlight>
                  <a:srgbClr val="FFFFFF"/>
                </a:highlight>
                <a:latin typeface="Google Sans"/>
                <a:ea typeface="Google Sans"/>
                <a:cs typeface="Google Sans"/>
                <a:sym typeface="Google Sans"/>
              </a:rPr>
              <a:t> - Composable is in charge of UI, and ViewModel contains the logic and states.</a:t>
            </a:r>
            <a:endParaRPr sz="1000">
              <a:solidFill>
                <a:srgbClr val="5F6368"/>
              </a:solidFill>
              <a:highlight>
                <a:srgbClr val="FFFFFF"/>
              </a:highlight>
              <a:latin typeface="Google Sans"/>
              <a:ea typeface="Google Sans"/>
              <a:cs typeface="Google Sans"/>
              <a:sym typeface="Google Sans"/>
            </a:endParaRPr>
          </a:p>
        </p:txBody>
      </p:sp>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Unidirectional Data Flow</a:t>
            </a:r>
            <a:endParaRPr>
              <a:latin typeface="Google Sans Medium"/>
              <a:ea typeface="Google Sans Medium"/>
              <a:cs typeface="Google Sans Medium"/>
              <a:sym typeface="Google Sans Medium"/>
            </a:endParaRPr>
          </a:p>
        </p:txBody>
      </p:sp>
      <p:sp>
        <p:nvSpPr>
          <p:cNvPr id="111" name="Google Shape;111;p22"/>
          <p:cNvSpPr txBox="1"/>
          <p:nvPr/>
        </p:nvSpPr>
        <p:spPr>
          <a:xfrm>
            <a:off x="4318975" y="0"/>
            <a:ext cx="4825200" cy="5143500"/>
          </a:xfrm>
          <a:prstGeom prst="rect">
            <a:avLst/>
          </a:prstGeom>
          <a:solidFill>
            <a:srgbClr val="2A2B2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data class </a:t>
            </a:r>
            <a:r>
              <a:rPr lang="zh-CN" sz="900">
                <a:solidFill>
                  <a:srgbClr val="A9B7C6"/>
                </a:solidFill>
                <a:highlight>
                  <a:srgbClr val="2B2B2B"/>
                </a:highlight>
                <a:latin typeface="Roboto Mono"/>
                <a:ea typeface="Roboto Mono"/>
                <a:cs typeface="Roboto Mono"/>
                <a:sym typeface="Roboto Mono"/>
              </a:rPr>
              <a:t>ExampleUiState(</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val </a:t>
            </a:r>
            <a:r>
              <a:rPr lang="zh-CN" sz="900">
                <a:solidFill>
                  <a:srgbClr val="9876AA"/>
                </a:solidFill>
                <a:highlight>
                  <a:srgbClr val="2B2B2B"/>
                </a:highlight>
                <a:latin typeface="Roboto Mono"/>
                <a:ea typeface="Roboto Mono"/>
                <a:cs typeface="Roboto Mono"/>
                <a:sym typeface="Roboto Mono"/>
              </a:rPr>
              <a:t>userMessages</a:t>
            </a:r>
            <a:r>
              <a:rPr lang="zh-CN" sz="900">
                <a:solidFill>
                  <a:srgbClr val="A9B7C6"/>
                </a:solidFill>
                <a:highlight>
                  <a:srgbClr val="2B2B2B"/>
                </a:highlight>
                <a:latin typeface="Roboto Mono"/>
                <a:ea typeface="Roboto Mono"/>
                <a:cs typeface="Roboto Mono"/>
                <a:sym typeface="Roboto Mono"/>
              </a:rPr>
              <a:t>: List&lt;Message&gt; = </a:t>
            </a:r>
            <a:r>
              <a:rPr i="1" lang="zh-CN" sz="900">
                <a:solidFill>
                  <a:srgbClr val="A9B7C6"/>
                </a:solidFill>
                <a:highlight>
                  <a:srgbClr val="2B2B2B"/>
                </a:highlight>
                <a:latin typeface="Roboto Mono"/>
                <a:ea typeface="Roboto Mono"/>
                <a:cs typeface="Roboto Mono"/>
                <a:sym typeface="Roboto Mono"/>
              </a:rPr>
              <a:t>emptyList</a:t>
            </a:r>
            <a:r>
              <a:rPr lang="zh-CN" sz="900">
                <a:solidFill>
                  <a:srgbClr val="A9B7C6"/>
                </a:solidFill>
                <a:highlight>
                  <a:srgbClr val="2B2B2B"/>
                </a:highlight>
                <a:latin typeface="Roboto Mono"/>
                <a:ea typeface="Roboto Mono"/>
                <a:cs typeface="Roboto Mono"/>
                <a:sym typeface="Roboto Mono"/>
              </a:rPr>
              <a:t>()</a:t>
            </a:r>
            <a:r>
              <a:rPr lang="zh-CN" sz="900">
                <a:solidFill>
                  <a:srgbClr val="CC7832"/>
                </a:solidFill>
                <a:highlight>
                  <a:srgbClr val="2B2B2B"/>
                </a:highlight>
                <a:latin typeface="Roboto Mono"/>
                <a:ea typeface="Roboto Mono"/>
                <a:cs typeface="Roboto Mono"/>
                <a:sym typeface="Roboto Mono"/>
              </a:rPr>
              <a:t>,</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   val </a:t>
            </a:r>
            <a:r>
              <a:rPr lang="zh-CN" sz="900">
                <a:solidFill>
                  <a:srgbClr val="9876AA"/>
                </a:solidFill>
                <a:highlight>
                  <a:srgbClr val="2B2B2B"/>
                </a:highlight>
                <a:latin typeface="Roboto Mono"/>
                <a:ea typeface="Roboto Mono"/>
                <a:cs typeface="Roboto Mono"/>
                <a:sym typeface="Roboto Mono"/>
              </a:rPr>
              <a:t>loading</a:t>
            </a:r>
            <a:r>
              <a:rPr lang="zh-CN" sz="900">
                <a:solidFill>
                  <a:srgbClr val="A9B7C6"/>
                </a:solidFill>
                <a:highlight>
                  <a:srgbClr val="2B2B2B"/>
                </a:highlight>
                <a:latin typeface="Roboto Mono"/>
                <a:ea typeface="Roboto Mono"/>
                <a:cs typeface="Roboto Mono"/>
                <a:sym typeface="Roboto Mono"/>
              </a:rPr>
              <a:t>: Boolean = </a:t>
            </a:r>
            <a:r>
              <a:rPr lang="zh-CN" sz="900">
                <a:solidFill>
                  <a:srgbClr val="CC7832"/>
                </a:solidFill>
                <a:highlight>
                  <a:srgbClr val="2B2B2B"/>
                </a:highlight>
                <a:latin typeface="Roboto Mono"/>
                <a:ea typeface="Roboto Mono"/>
                <a:cs typeface="Roboto Mono"/>
                <a:sym typeface="Roboto Mono"/>
              </a:rPr>
              <a:t>false</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class </a:t>
            </a:r>
            <a:r>
              <a:rPr lang="zh-CN" sz="900">
                <a:solidFill>
                  <a:srgbClr val="A9B7C6"/>
                </a:solidFill>
                <a:highlight>
                  <a:srgbClr val="2B2B2B"/>
                </a:highlight>
                <a:latin typeface="Roboto Mono"/>
                <a:ea typeface="Roboto Mono"/>
                <a:cs typeface="Roboto Mono"/>
                <a:sym typeface="Roboto Mono"/>
              </a:rPr>
              <a:t>ExampleViewModel(</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private val </a:t>
            </a:r>
            <a:r>
              <a:rPr lang="zh-CN" sz="900">
                <a:solidFill>
                  <a:srgbClr val="9876AA"/>
                </a:solidFill>
                <a:highlight>
                  <a:srgbClr val="2B2B2B"/>
                </a:highlight>
                <a:latin typeface="Roboto Mono"/>
                <a:ea typeface="Roboto Mono"/>
                <a:cs typeface="Roboto Mono"/>
                <a:sym typeface="Roboto Mono"/>
              </a:rPr>
              <a:t>repository</a:t>
            </a:r>
            <a:r>
              <a:rPr lang="zh-CN" sz="900">
                <a:solidFill>
                  <a:srgbClr val="A9B7C6"/>
                </a:solidFill>
                <a:highlight>
                  <a:srgbClr val="2B2B2B"/>
                </a:highlight>
                <a:latin typeface="Roboto Mono"/>
                <a:ea typeface="Roboto Mono"/>
                <a:cs typeface="Roboto Mono"/>
                <a:sym typeface="Roboto Mono"/>
              </a:rPr>
              <a:t>: MyRepository</a:t>
            </a:r>
            <a:r>
              <a:rPr lang="zh-CN" sz="900">
                <a:solidFill>
                  <a:srgbClr val="CC7832"/>
                </a:solidFill>
                <a:highlight>
                  <a:srgbClr val="2B2B2B"/>
                </a:highlight>
                <a:latin typeface="Roboto Mono"/>
                <a:ea typeface="Roboto Mono"/>
                <a:cs typeface="Roboto Mono"/>
                <a:sym typeface="Roboto Mono"/>
              </a:rPr>
              <a:t>,</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   private val </a:t>
            </a:r>
            <a:r>
              <a:rPr lang="zh-CN" sz="900">
                <a:solidFill>
                  <a:srgbClr val="9876AA"/>
                </a:solidFill>
                <a:highlight>
                  <a:srgbClr val="2B2B2B"/>
                </a:highlight>
                <a:latin typeface="Roboto Mono"/>
                <a:ea typeface="Roboto Mono"/>
                <a:cs typeface="Roboto Mono"/>
                <a:sym typeface="Roboto Mono"/>
              </a:rPr>
              <a:t>savedState</a:t>
            </a:r>
            <a:r>
              <a:rPr lang="zh-CN" sz="900">
                <a:solidFill>
                  <a:srgbClr val="A9B7C6"/>
                </a:solidFill>
                <a:highlight>
                  <a:srgbClr val="2B2B2B"/>
                </a:highlight>
                <a:latin typeface="Roboto Mono"/>
                <a:ea typeface="Roboto Mono"/>
                <a:cs typeface="Roboto Mono"/>
                <a:sym typeface="Roboto Mono"/>
              </a:rPr>
              <a:t>: SavedStateHandle</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 ViewModel()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var </a:t>
            </a:r>
            <a:r>
              <a:rPr lang="zh-CN" sz="900">
                <a:solidFill>
                  <a:srgbClr val="9876AA"/>
                </a:solidFill>
                <a:highlight>
                  <a:srgbClr val="2B2B2B"/>
                </a:highlight>
                <a:latin typeface="Roboto Mono"/>
                <a:ea typeface="Roboto Mono"/>
                <a:cs typeface="Roboto Mono"/>
                <a:sym typeface="Roboto Mono"/>
              </a:rPr>
              <a:t>uiState </a:t>
            </a:r>
            <a:r>
              <a:rPr lang="zh-CN" sz="900">
                <a:solidFill>
                  <a:srgbClr val="CC7832"/>
                </a:solidFill>
                <a:highlight>
                  <a:srgbClr val="2B2B2B"/>
                </a:highlight>
                <a:latin typeface="Roboto Mono"/>
                <a:ea typeface="Roboto Mono"/>
                <a:cs typeface="Roboto Mono"/>
                <a:sym typeface="Roboto Mono"/>
              </a:rPr>
              <a:t>by </a:t>
            </a:r>
            <a:r>
              <a:rPr i="1" lang="zh-CN" sz="900">
                <a:solidFill>
                  <a:srgbClr val="A9B7C6"/>
                </a:solidFill>
                <a:highlight>
                  <a:srgbClr val="2B2B2B"/>
                </a:highlight>
                <a:latin typeface="Roboto Mono"/>
                <a:ea typeface="Roboto Mono"/>
                <a:cs typeface="Roboto Mono"/>
                <a:sym typeface="Roboto Mono"/>
              </a:rPr>
              <a:t>mutableStateOf</a:t>
            </a:r>
            <a:r>
              <a:rPr lang="zh-CN" sz="900">
                <a:solidFill>
                  <a:srgbClr val="A9B7C6"/>
                </a:solidFill>
                <a:highlight>
                  <a:srgbClr val="2B2B2B"/>
                </a:highlight>
                <a:latin typeface="Roboto Mono"/>
                <a:ea typeface="Roboto Mono"/>
                <a:cs typeface="Roboto Mono"/>
                <a:sym typeface="Roboto Mono"/>
              </a:rPr>
              <a:t>(ExampleUiState())</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private set</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CC7832"/>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   </a:t>
            </a:r>
            <a:r>
              <a:rPr lang="zh-CN" sz="900">
                <a:solidFill>
                  <a:srgbClr val="808080"/>
                </a:solidFill>
                <a:highlight>
                  <a:srgbClr val="2B2B2B"/>
                </a:highlight>
                <a:latin typeface="Roboto Mono"/>
                <a:ea typeface="Roboto Mono"/>
                <a:cs typeface="Roboto Mono"/>
                <a:sym typeface="Roboto Mono"/>
              </a:rPr>
              <a:t>// Business logic</a:t>
            </a:r>
            <a:endParaRPr sz="900">
              <a:solidFill>
                <a:srgbClr val="808080"/>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808080"/>
                </a:solidFill>
                <a:highlight>
                  <a:srgbClr val="2B2B2B"/>
                </a:highlight>
                <a:latin typeface="Roboto Mono"/>
                <a:ea typeface="Roboto Mono"/>
                <a:cs typeface="Roboto Mono"/>
                <a:sym typeface="Roboto Mono"/>
              </a:rPr>
              <a:t>   </a:t>
            </a:r>
            <a:r>
              <a:rPr lang="zh-CN" sz="900">
                <a:solidFill>
                  <a:srgbClr val="CC7832"/>
                </a:solidFill>
                <a:highlight>
                  <a:srgbClr val="2B2B2B"/>
                </a:highlight>
                <a:latin typeface="Roboto Mono"/>
                <a:ea typeface="Roboto Mono"/>
                <a:cs typeface="Roboto Mono"/>
                <a:sym typeface="Roboto Mono"/>
              </a:rPr>
              <a:t>fun </a:t>
            </a:r>
            <a:r>
              <a:rPr lang="zh-CN" sz="900">
                <a:solidFill>
                  <a:srgbClr val="FFC66D"/>
                </a:solidFill>
                <a:highlight>
                  <a:srgbClr val="2B2B2B"/>
                </a:highlight>
                <a:latin typeface="Roboto Mono"/>
                <a:ea typeface="Roboto Mono"/>
                <a:cs typeface="Roboto Mono"/>
                <a:sym typeface="Roboto Mono"/>
              </a:rPr>
              <a:t>someBusinessLogic</a:t>
            </a:r>
            <a:r>
              <a:rPr lang="zh-CN" sz="900">
                <a:solidFill>
                  <a:srgbClr val="A9B7C6"/>
                </a:solidFill>
                <a:highlight>
                  <a:srgbClr val="2B2B2B"/>
                </a:highlight>
                <a:latin typeface="Roboto Mono"/>
                <a:ea typeface="Roboto Mono"/>
                <a:cs typeface="Roboto Mono"/>
                <a:sym typeface="Roboto Mono"/>
              </a:rPr>
              <a:t>() { </a:t>
            </a:r>
            <a:r>
              <a:rPr lang="zh-CN" sz="900">
                <a:solidFill>
                  <a:srgbClr val="808080"/>
                </a:solidFill>
                <a:highlight>
                  <a:srgbClr val="2B2B2B"/>
                </a:highlight>
                <a:latin typeface="Roboto Mono"/>
                <a:ea typeface="Roboto Mono"/>
                <a:cs typeface="Roboto Mono"/>
                <a:sym typeface="Roboto Mono"/>
              </a:rPr>
              <a:t>/*...*/</a:t>
            </a:r>
            <a:r>
              <a:rPr lang="zh-CN" sz="900">
                <a:solidFill>
                  <a:srgbClr val="A9B7C6"/>
                </a:solidFill>
                <a:highlight>
                  <a:srgbClr val="2B2B2B"/>
                </a:highlight>
                <a:latin typeface="Roboto Mono"/>
                <a:ea typeface="Roboto Mono"/>
                <a:cs typeface="Roboto Mono"/>
                <a:sym typeface="Roboto Mono"/>
              </a:rPr>
              <a:t>)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BBB529"/>
                </a:solidFill>
                <a:highlight>
                  <a:srgbClr val="2B2B2B"/>
                </a:highlight>
                <a:latin typeface="Roboto Mono"/>
                <a:ea typeface="Roboto Mono"/>
                <a:cs typeface="Roboto Mono"/>
                <a:sym typeface="Roboto Mono"/>
              </a:rPr>
              <a:t>@Composable</a:t>
            </a:r>
            <a:endParaRPr sz="900">
              <a:solidFill>
                <a:srgbClr val="BBB529"/>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CC7832"/>
                </a:solidFill>
                <a:highlight>
                  <a:srgbClr val="2B2B2B"/>
                </a:highlight>
                <a:latin typeface="Roboto Mono"/>
                <a:ea typeface="Roboto Mono"/>
                <a:cs typeface="Roboto Mono"/>
                <a:sym typeface="Roboto Mono"/>
              </a:rPr>
              <a:t>fun </a:t>
            </a:r>
            <a:r>
              <a:rPr lang="zh-CN" sz="900">
                <a:solidFill>
                  <a:srgbClr val="FFC66D"/>
                </a:solidFill>
                <a:highlight>
                  <a:srgbClr val="2B2B2B"/>
                </a:highlight>
                <a:latin typeface="Roboto Mono"/>
                <a:ea typeface="Roboto Mono"/>
                <a:cs typeface="Roboto Mono"/>
                <a:sym typeface="Roboto Mono"/>
              </a:rPr>
              <a:t>ExampleScreen</a:t>
            </a:r>
            <a:r>
              <a:rPr lang="zh-CN" sz="900">
                <a:solidFill>
                  <a:srgbClr val="A9B7C6"/>
                </a:solidFill>
                <a:highlight>
                  <a:srgbClr val="2B2B2B"/>
                </a:highlight>
                <a:latin typeface="Roboto Mono"/>
                <a:ea typeface="Roboto Mono"/>
                <a:cs typeface="Roboto Mono"/>
                <a:sym typeface="Roboto Mono"/>
              </a:rPr>
              <a:t>(viewModel: ExampleViewModel = viewModel())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Column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Button</a:t>
            </a:r>
            <a:r>
              <a:rPr lang="zh-CN" sz="900">
                <a:solidFill>
                  <a:srgbClr val="A9B7C6"/>
                </a:solidFill>
                <a:highlight>
                  <a:srgbClr val="2B2B2B"/>
                </a:highlight>
                <a:latin typeface="Roboto Mono"/>
                <a:ea typeface="Roboto Mono"/>
                <a:cs typeface="Roboto Mono"/>
                <a:sym typeface="Roboto Mono"/>
              </a:rPr>
              <a:t>(</a:t>
            </a:r>
            <a:r>
              <a:rPr lang="zh-CN" sz="900">
                <a:solidFill>
                  <a:srgbClr val="467CDA"/>
                </a:solidFill>
                <a:highlight>
                  <a:srgbClr val="2B2B2B"/>
                </a:highlight>
                <a:latin typeface="Roboto Mono"/>
                <a:ea typeface="Roboto Mono"/>
                <a:cs typeface="Roboto Mono"/>
                <a:sym typeface="Roboto Mono"/>
              </a:rPr>
              <a:t>onClick = </a:t>
            </a: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viewModel.someBusinessLogic() </a:t>
            </a:r>
            <a:r>
              <a:rPr b="1" lang="zh-CN" sz="900">
                <a:solidFill>
                  <a:srgbClr val="A9B7C6"/>
                </a:solidFill>
                <a:highlight>
                  <a:srgbClr val="2B2B2B"/>
                </a:highlight>
                <a:latin typeface="Roboto Mono"/>
                <a:ea typeface="Roboto Mono"/>
                <a:cs typeface="Roboto Mono"/>
                <a:sym typeface="Roboto Mono"/>
              </a:rPr>
              <a:t>}</a:t>
            </a: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Text</a:t>
            </a:r>
            <a:r>
              <a:rPr lang="zh-CN" sz="900">
                <a:solidFill>
                  <a:srgbClr val="A9B7C6"/>
                </a:solidFill>
                <a:highlight>
                  <a:srgbClr val="2B2B2B"/>
                </a:highlight>
                <a:latin typeface="Roboto Mono"/>
                <a:ea typeface="Roboto Mono"/>
                <a:cs typeface="Roboto Mono"/>
                <a:sym typeface="Roboto Mono"/>
              </a:rPr>
              <a:t>(</a:t>
            </a:r>
            <a:r>
              <a:rPr lang="zh-CN" sz="900">
                <a:solidFill>
                  <a:srgbClr val="6A8759"/>
                </a:solidFill>
                <a:highlight>
                  <a:srgbClr val="2B2B2B"/>
                </a:highlight>
                <a:latin typeface="Roboto Mono"/>
                <a:ea typeface="Roboto Mono"/>
                <a:cs typeface="Roboto Mono"/>
                <a:sym typeface="Roboto Mono"/>
              </a:rPr>
              <a:t>"Do something"</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Column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lang="zh-CN" sz="900">
                <a:solidFill>
                  <a:srgbClr val="A9B7C6"/>
                </a:solidFill>
                <a:highlight>
                  <a:srgbClr val="2B2B2B"/>
                </a:highlight>
                <a:latin typeface="Roboto Mono"/>
                <a:ea typeface="Roboto Mono"/>
                <a:cs typeface="Roboto Mono"/>
                <a:sym typeface="Roboto Mono"/>
              </a:rPr>
              <a:t>viewModel.</a:t>
            </a:r>
            <a:r>
              <a:rPr lang="zh-CN" sz="900">
                <a:solidFill>
                  <a:srgbClr val="9876AA"/>
                </a:solidFill>
                <a:highlight>
                  <a:srgbClr val="2B2B2B"/>
                </a:highlight>
                <a:latin typeface="Roboto Mono"/>
                <a:ea typeface="Roboto Mono"/>
                <a:cs typeface="Roboto Mono"/>
                <a:sym typeface="Roboto Mono"/>
              </a:rPr>
              <a:t>uiState</a:t>
            </a:r>
            <a:r>
              <a:rPr lang="zh-CN" sz="900">
                <a:solidFill>
                  <a:srgbClr val="A9B7C6"/>
                </a:solidFill>
                <a:highlight>
                  <a:srgbClr val="2B2B2B"/>
                </a:highlight>
                <a:latin typeface="Roboto Mono"/>
                <a:ea typeface="Roboto Mono"/>
                <a:cs typeface="Roboto Mono"/>
                <a:sym typeface="Roboto Mono"/>
              </a:rPr>
              <a:t>.</a:t>
            </a:r>
            <a:r>
              <a:rPr lang="zh-CN" sz="900">
                <a:solidFill>
                  <a:srgbClr val="9876AA"/>
                </a:solidFill>
                <a:highlight>
                  <a:srgbClr val="2B2B2B"/>
                </a:highlight>
                <a:latin typeface="Roboto Mono"/>
                <a:ea typeface="Roboto Mono"/>
                <a:cs typeface="Roboto Mono"/>
                <a:sym typeface="Roboto Mono"/>
              </a:rPr>
              <a:t>userMessages</a:t>
            </a:r>
            <a:r>
              <a:rPr lang="zh-CN" sz="900">
                <a:solidFill>
                  <a:srgbClr val="A9B7C6"/>
                </a:solidFill>
                <a:highlight>
                  <a:srgbClr val="2B2B2B"/>
                </a:highlight>
                <a:latin typeface="Roboto Mono"/>
                <a:ea typeface="Roboto Mono"/>
                <a:cs typeface="Roboto Mono"/>
                <a:sym typeface="Roboto Mono"/>
              </a:rPr>
              <a:t>.</a:t>
            </a:r>
            <a:r>
              <a:rPr i="1" lang="zh-CN" sz="900">
                <a:solidFill>
                  <a:srgbClr val="FFC66D"/>
                </a:solidFill>
                <a:highlight>
                  <a:srgbClr val="2B2B2B"/>
                </a:highlight>
                <a:latin typeface="Roboto Mono"/>
                <a:ea typeface="Roboto Mono"/>
                <a:cs typeface="Roboto Mono"/>
                <a:sym typeface="Roboto Mono"/>
              </a:rPr>
              <a:t>forEach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r>
              <a:rPr i="1" lang="zh-CN" sz="900">
                <a:solidFill>
                  <a:srgbClr val="A9B7C6"/>
                </a:solidFill>
                <a:highlight>
                  <a:srgbClr val="2B2B2B"/>
                </a:highlight>
                <a:latin typeface="Roboto Mono"/>
                <a:ea typeface="Roboto Mono"/>
                <a:cs typeface="Roboto Mono"/>
                <a:sym typeface="Roboto Mono"/>
              </a:rPr>
              <a:t>Text</a:t>
            </a:r>
            <a:r>
              <a:rPr lang="zh-CN" sz="900">
                <a:solidFill>
                  <a:srgbClr val="A9B7C6"/>
                </a:solidFill>
                <a:highlight>
                  <a:srgbClr val="2B2B2B"/>
                </a:highlight>
                <a:latin typeface="Roboto Mono"/>
                <a:ea typeface="Roboto Mono"/>
                <a:cs typeface="Roboto Mono"/>
                <a:sym typeface="Roboto Mono"/>
              </a:rPr>
              <a:t>(</a:t>
            </a:r>
            <a:r>
              <a:rPr lang="zh-CN" sz="900">
                <a:solidFill>
                  <a:srgbClr val="6A8759"/>
                </a:solidFill>
                <a:highlight>
                  <a:srgbClr val="2B2B2B"/>
                </a:highlight>
                <a:latin typeface="Roboto Mono"/>
                <a:ea typeface="Roboto Mono"/>
                <a:cs typeface="Roboto Mono"/>
                <a:sym typeface="Roboto Mono"/>
              </a:rPr>
              <a:t>"</a:t>
            </a:r>
            <a:r>
              <a:rPr lang="zh-CN" sz="900">
                <a:solidFill>
                  <a:srgbClr val="CC7832"/>
                </a:solidFill>
                <a:highlight>
                  <a:srgbClr val="2B2B2B"/>
                </a:highlight>
                <a:latin typeface="Roboto Mono"/>
                <a:ea typeface="Roboto Mono"/>
                <a:cs typeface="Roboto Mono"/>
                <a:sym typeface="Roboto Mono"/>
              </a:rPr>
              <a:t>$</a:t>
            </a:r>
            <a:r>
              <a:rPr b="1" lang="zh-CN" sz="900">
                <a:solidFill>
                  <a:srgbClr val="A9B7C6"/>
                </a:solidFill>
                <a:highlight>
                  <a:srgbClr val="2B2B2B"/>
                </a:highlight>
                <a:latin typeface="Roboto Mono"/>
                <a:ea typeface="Roboto Mono"/>
                <a:cs typeface="Roboto Mono"/>
                <a:sym typeface="Roboto Mono"/>
              </a:rPr>
              <a:t>it</a:t>
            </a:r>
            <a:r>
              <a:rPr lang="zh-CN" sz="900">
                <a:solidFill>
                  <a:srgbClr val="6A8759"/>
                </a:solidFill>
                <a:highlight>
                  <a:srgbClr val="2B2B2B"/>
                </a:highlight>
                <a:latin typeface="Roboto Mono"/>
                <a:ea typeface="Roboto Mono"/>
                <a:cs typeface="Roboto Mono"/>
                <a:sym typeface="Roboto Mono"/>
              </a:rPr>
              <a:t>"</a:t>
            </a: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lang="zh-CN" sz="900">
                <a:solidFill>
                  <a:srgbClr val="A9B7C6"/>
                </a:solidFill>
                <a:highlight>
                  <a:srgbClr val="2B2B2B"/>
                </a:highlight>
                <a:latin typeface="Roboto Mono"/>
                <a:ea typeface="Roboto Mono"/>
                <a:cs typeface="Roboto Mono"/>
                <a:sym typeface="Roboto Mono"/>
              </a:rPr>
              <a:t>           </a:t>
            </a:r>
            <a:r>
              <a:rPr b="1" lang="zh-CN" sz="900">
                <a:solidFill>
                  <a:srgbClr val="A9B7C6"/>
                </a:solidFill>
                <a:highlight>
                  <a:srgbClr val="2B2B2B"/>
                </a:highlight>
                <a:latin typeface="Roboto Mono"/>
                <a:ea typeface="Roboto Mono"/>
                <a:cs typeface="Roboto Mono"/>
                <a:sym typeface="Roboto Mono"/>
              </a:rPr>
              <a:t>}</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rPr b="1" lang="zh-CN" sz="900">
                <a:solidFill>
                  <a:srgbClr val="A9B7C6"/>
                </a:solidFill>
                <a:highlight>
                  <a:srgbClr val="2B2B2B"/>
                </a:highlight>
                <a:latin typeface="Roboto Mono"/>
                <a:ea typeface="Roboto Mono"/>
                <a:cs typeface="Roboto Mono"/>
                <a:sym typeface="Roboto Mono"/>
              </a:rPr>
              <a:t>   }</a:t>
            </a:r>
            <a:endParaRPr b="1"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zh-CN" sz="900">
                <a:solidFill>
                  <a:srgbClr val="A9B7C6"/>
                </a:solidFill>
                <a:highlight>
                  <a:srgbClr val="2B2B2B"/>
                </a:highlight>
                <a:latin typeface="Roboto Mono"/>
                <a:ea typeface="Roboto Mono"/>
                <a:cs typeface="Roboto Mono"/>
                <a:sym typeface="Roboto Mono"/>
              </a:rPr>
              <a:t>}</a:t>
            </a:r>
            <a:endParaRPr sz="900">
              <a:solidFill>
                <a:srgbClr val="A9B7C6"/>
              </a:solidFill>
              <a:highlight>
                <a:srgbClr val="2B2B2B"/>
              </a:highlight>
              <a:latin typeface="Roboto Mono"/>
              <a:ea typeface="Roboto Mono"/>
              <a:cs typeface="Roboto Mono"/>
              <a:sym typeface="Roboto Mono"/>
            </a:endParaRPr>
          </a:p>
          <a:p>
            <a:pPr indent="0" lvl="0" marL="0" rtl="0" algn="l">
              <a:spcBef>
                <a:spcPts val="0"/>
              </a:spcBef>
              <a:spcAft>
                <a:spcPts val="0"/>
              </a:spcAft>
              <a:buNone/>
            </a:pPr>
            <a:r>
              <a:t/>
            </a:r>
            <a:endParaRPr sz="900">
              <a:solidFill>
                <a:srgbClr val="BBB529"/>
              </a:solidFill>
              <a:highlight>
                <a:srgbClr val="2B2B2B"/>
              </a:highlight>
              <a:latin typeface="Roboto Mono"/>
              <a:ea typeface="Roboto Mono"/>
              <a:cs typeface="Roboto Mono"/>
              <a:sym typeface="Roboto Mono"/>
            </a:endParaRPr>
          </a:p>
        </p:txBody>
      </p:sp>
      <p:grpSp>
        <p:nvGrpSpPr>
          <p:cNvPr id="112" name="Google Shape;112;p22"/>
          <p:cNvGrpSpPr/>
          <p:nvPr/>
        </p:nvGrpSpPr>
        <p:grpSpPr>
          <a:xfrm>
            <a:off x="1191300" y="2777708"/>
            <a:ext cx="2017825" cy="1599125"/>
            <a:chOff x="1038900" y="2504223"/>
            <a:chExt cx="2017825" cy="1599125"/>
          </a:xfrm>
        </p:grpSpPr>
        <p:sp>
          <p:nvSpPr>
            <p:cNvPr id="113" name="Google Shape;113;p22"/>
            <p:cNvSpPr txBox="1"/>
            <p:nvPr/>
          </p:nvSpPr>
          <p:spPr>
            <a:xfrm>
              <a:off x="1038900" y="3121850"/>
              <a:ext cx="7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accent1"/>
                  </a:solidFill>
                  <a:latin typeface="Google Sans"/>
                  <a:ea typeface="Google Sans"/>
                  <a:cs typeface="Google Sans"/>
                  <a:sym typeface="Google Sans"/>
                </a:rPr>
                <a:t>state</a:t>
              </a:r>
              <a:endParaRPr>
                <a:solidFill>
                  <a:schemeClr val="accent1"/>
                </a:solidFill>
                <a:latin typeface="Google Sans"/>
                <a:ea typeface="Google Sans"/>
                <a:cs typeface="Google Sans"/>
                <a:sym typeface="Google Sans"/>
              </a:endParaRPr>
            </a:p>
          </p:txBody>
        </p:sp>
        <p:sp>
          <p:nvSpPr>
            <p:cNvPr id="114" name="Google Shape;114;p22"/>
            <p:cNvSpPr/>
            <p:nvPr/>
          </p:nvSpPr>
          <p:spPr>
            <a:xfrm>
              <a:off x="1121552" y="2504223"/>
              <a:ext cx="1758900" cy="482700"/>
            </a:xfrm>
            <a:prstGeom prst="roundRect">
              <a:avLst>
                <a:gd fmla="val 50000" name="adj"/>
              </a:avLst>
            </a:prstGeom>
            <a:solidFill>
              <a:schemeClr val="lt1"/>
            </a:solidFill>
            <a:ln cap="flat" cmpd="sng" w="19050">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Google Sans"/>
                <a:buNone/>
              </a:pPr>
              <a:r>
                <a:rPr b="1" lang="zh-CN" sz="1000">
                  <a:solidFill>
                    <a:schemeClr val="dk1"/>
                  </a:solidFill>
                  <a:latin typeface="Google Sans"/>
                  <a:ea typeface="Google Sans"/>
                  <a:cs typeface="Google Sans"/>
                  <a:sym typeface="Google Sans"/>
                </a:rPr>
                <a:t>ExampleViewModel</a:t>
              </a:r>
              <a:endParaRPr sz="400">
                <a:solidFill>
                  <a:schemeClr val="dk1"/>
                </a:solidFill>
              </a:endParaRPr>
            </a:p>
          </p:txBody>
        </p:sp>
        <p:sp>
          <p:nvSpPr>
            <p:cNvPr id="115" name="Google Shape;115;p22"/>
            <p:cNvSpPr/>
            <p:nvPr/>
          </p:nvSpPr>
          <p:spPr>
            <a:xfrm>
              <a:off x="1121552" y="3620648"/>
              <a:ext cx="1758900" cy="482700"/>
            </a:xfrm>
            <a:prstGeom prst="roundRect">
              <a:avLst>
                <a:gd fmla="val 50000" name="adj"/>
              </a:avLst>
            </a:prstGeom>
            <a:solidFill>
              <a:schemeClr val="lt1"/>
            </a:solidFill>
            <a:ln cap="flat" cmpd="sng" w="19050">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Google Sans"/>
                <a:buNone/>
              </a:pPr>
              <a:r>
                <a:rPr b="1" lang="zh-CN" sz="1000">
                  <a:solidFill>
                    <a:schemeClr val="dk1"/>
                  </a:solidFill>
                  <a:latin typeface="Google Sans"/>
                  <a:ea typeface="Google Sans"/>
                  <a:cs typeface="Google Sans"/>
                  <a:sym typeface="Google Sans"/>
                </a:rPr>
                <a:t>ExampleScreen</a:t>
              </a:r>
              <a:endParaRPr sz="400">
                <a:solidFill>
                  <a:schemeClr val="dk1"/>
                </a:solidFill>
              </a:endParaRPr>
            </a:p>
          </p:txBody>
        </p:sp>
        <p:cxnSp>
          <p:nvCxnSpPr>
            <p:cNvPr id="116" name="Google Shape;116;p22"/>
            <p:cNvCxnSpPr/>
            <p:nvPr/>
          </p:nvCxnSpPr>
          <p:spPr>
            <a:xfrm>
              <a:off x="1655092" y="3122290"/>
              <a:ext cx="0" cy="392100"/>
            </a:xfrm>
            <a:prstGeom prst="straightConnector1">
              <a:avLst/>
            </a:prstGeom>
            <a:noFill/>
            <a:ln cap="flat" cmpd="sng" w="19050">
              <a:solidFill>
                <a:schemeClr val="accent1"/>
              </a:solidFill>
              <a:prstDash val="solid"/>
              <a:miter lim="400000"/>
              <a:headEnd len="sm" w="sm" type="none"/>
              <a:tailEnd len="med" w="med" type="triangle"/>
            </a:ln>
          </p:spPr>
        </p:cxnSp>
        <p:cxnSp>
          <p:nvCxnSpPr>
            <p:cNvPr id="117" name="Google Shape;117;p22"/>
            <p:cNvCxnSpPr/>
            <p:nvPr/>
          </p:nvCxnSpPr>
          <p:spPr>
            <a:xfrm flipH="1" rot="10800000">
              <a:off x="2309475" y="3129065"/>
              <a:ext cx="3600" cy="372000"/>
            </a:xfrm>
            <a:prstGeom prst="straightConnector1">
              <a:avLst/>
            </a:prstGeom>
            <a:noFill/>
            <a:ln cap="flat" cmpd="sng" w="19050">
              <a:solidFill>
                <a:schemeClr val="accent2"/>
              </a:solidFill>
              <a:prstDash val="solid"/>
              <a:miter lim="400000"/>
              <a:headEnd len="sm" w="sm" type="none"/>
              <a:tailEnd len="med" w="med" type="triangle"/>
            </a:ln>
          </p:spPr>
        </p:cxnSp>
        <p:sp>
          <p:nvSpPr>
            <p:cNvPr id="118" name="Google Shape;118;p22"/>
            <p:cNvSpPr txBox="1"/>
            <p:nvPr/>
          </p:nvSpPr>
          <p:spPr>
            <a:xfrm>
              <a:off x="2332525" y="3121850"/>
              <a:ext cx="7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accent2"/>
                  </a:solidFill>
                  <a:latin typeface="Google Sans"/>
                  <a:ea typeface="Google Sans"/>
                  <a:cs typeface="Google Sans"/>
                  <a:sym typeface="Google Sans"/>
                </a:rPr>
                <a:t>event</a:t>
              </a:r>
              <a:endParaRPr>
                <a:solidFill>
                  <a:schemeClr val="accent2"/>
                </a:solidFill>
                <a:latin typeface="Google Sans"/>
                <a:ea typeface="Google Sans"/>
                <a:cs typeface="Google Sans"/>
                <a:sym typeface="Google Sans"/>
              </a:endParaRPr>
            </a:p>
          </p:txBody>
        </p:sp>
      </p:grpSp>
      <p:sp>
        <p:nvSpPr>
          <p:cNvPr id="119" name="Google Shape;119;p22"/>
          <p:cNvSpPr/>
          <p:nvPr/>
        </p:nvSpPr>
        <p:spPr>
          <a:xfrm>
            <a:off x="2835982" y="2056648"/>
            <a:ext cx="144936" cy="13462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1668050" y="2269200"/>
            <a:ext cx="58080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latin typeface="Google Sans"/>
                <a:ea typeface="Google Sans"/>
                <a:cs typeface="Google Sans"/>
                <a:sym typeface="Google Sans"/>
              </a:rPr>
              <a:t>Kotlin Multiplatform</a:t>
            </a:r>
            <a:endParaRPr>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Kotlin Multiplatform</a:t>
            </a:r>
            <a:endParaRPr>
              <a:latin typeface="Google Sans Medium"/>
              <a:ea typeface="Google Sans Medium"/>
              <a:cs typeface="Google Sans Medium"/>
              <a:sym typeface="Google Sans Medium"/>
            </a:endParaRPr>
          </a:p>
        </p:txBody>
      </p:sp>
      <p:sp>
        <p:nvSpPr>
          <p:cNvPr id="130" name="Google Shape;130;p2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5F6368"/>
              </a:buClr>
              <a:buSzPts val="1400"/>
              <a:buFont typeface="Google Sans"/>
              <a:buChar char="●"/>
            </a:pPr>
            <a:r>
              <a:rPr lang="zh-CN" sz="1400">
                <a:solidFill>
                  <a:srgbClr val="5F6368"/>
                </a:solidFill>
                <a:highlight>
                  <a:srgbClr val="FFFFFF"/>
                </a:highlight>
                <a:latin typeface="Google Sans"/>
                <a:ea typeface="Google Sans"/>
                <a:cs typeface="Google Sans"/>
                <a:sym typeface="Google Sans"/>
              </a:rPr>
              <a:t>Code written in </a:t>
            </a:r>
            <a:r>
              <a:rPr lang="zh-CN" sz="1400">
                <a:solidFill>
                  <a:schemeClr val="accent1"/>
                </a:solidFill>
                <a:highlight>
                  <a:srgbClr val="FFFFFF"/>
                </a:highlight>
                <a:latin typeface="Google Sans"/>
                <a:ea typeface="Google Sans"/>
                <a:cs typeface="Google Sans"/>
                <a:sym typeface="Google Sans"/>
              </a:rPr>
              <a:t>Common Kotlin</a:t>
            </a:r>
            <a:r>
              <a:rPr lang="zh-CN" sz="1400">
                <a:solidFill>
                  <a:srgbClr val="5F6368"/>
                </a:solidFill>
                <a:highlight>
                  <a:srgbClr val="FFFFFF"/>
                </a:highlight>
                <a:latin typeface="Google Sans"/>
                <a:ea typeface="Google Sans"/>
                <a:cs typeface="Google Sans"/>
                <a:sym typeface="Google Sans"/>
              </a:rPr>
              <a:t> </a:t>
            </a:r>
            <a:r>
              <a:rPr lang="zh-CN" sz="1400">
                <a:solidFill>
                  <a:srgbClr val="5F6368"/>
                </a:solidFill>
                <a:highlight>
                  <a:srgbClr val="FFFFFF"/>
                </a:highlight>
                <a:latin typeface="Google Sans"/>
                <a:ea typeface="Google Sans"/>
                <a:cs typeface="Google Sans"/>
                <a:sym typeface="Google Sans"/>
              </a:rPr>
              <a:t>works everywhere on all platforms.</a:t>
            </a:r>
            <a:endParaRPr sz="1400">
              <a:solidFill>
                <a:srgbClr val="5F6368"/>
              </a:solidFill>
              <a:highlight>
                <a:srgbClr val="FFFFFF"/>
              </a:highlight>
              <a:latin typeface="Google Sans"/>
              <a:ea typeface="Google Sans"/>
              <a:cs typeface="Google Sans"/>
              <a:sym typeface="Google Sans"/>
            </a:endParaRPr>
          </a:p>
          <a:p>
            <a:pPr indent="-317500" lvl="0" marL="457200" rtl="0" algn="l">
              <a:lnSpc>
                <a:spcPct val="115000"/>
              </a:lnSpc>
              <a:spcBef>
                <a:spcPts val="1000"/>
              </a:spcBef>
              <a:spcAft>
                <a:spcPts val="0"/>
              </a:spcAft>
              <a:buClr>
                <a:srgbClr val="5F6368"/>
              </a:buClr>
              <a:buSzPts val="1400"/>
              <a:buFont typeface="Google Sans"/>
              <a:buChar char="●"/>
            </a:pPr>
            <a:r>
              <a:rPr lang="zh-CN" sz="1400">
                <a:highlight>
                  <a:srgbClr val="FFFFFF"/>
                </a:highlight>
                <a:latin typeface="Google Sans"/>
                <a:ea typeface="Google Sans"/>
                <a:cs typeface="Google Sans"/>
                <a:sym typeface="Google Sans"/>
              </a:rPr>
              <a:t>U</a:t>
            </a:r>
            <a:r>
              <a:rPr lang="zh-CN" sz="1400">
                <a:solidFill>
                  <a:srgbClr val="5F6368"/>
                </a:solidFill>
                <a:highlight>
                  <a:srgbClr val="FFFFFF"/>
                </a:highlight>
                <a:latin typeface="Google Sans"/>
                <a:ea typeface="Google Sans"/>
                <a:cs typeface="Google Sans"/>
                <a:sym typeface="Google Sans"/>
              </a:rPr>
              <a:t>se </a:t>
            </a:r>
            <a:r>
              <a:rPr lang="zh-CN" sz="1400">
                <a:solidFill>
                  <a:schemeClr val="accent1"/>
                </a:solidFill>
                <a:highlight>
                  <a:srgbClr val="FFFFFF"/>
                </a:highlight>
                <a:latin typeface="Google Sans"/>
                <a:ea typeface="Google Sans"/>
                <a:cs typeface="Google Sans"/>
                <a:sym typeface="Google Sans"/>
              </a:rPr>
              <a:t>Platform-specific versions of Kotlin</a:t>
            </a:r>
            <a:r>
              <a:rPr lang="zh-CN" sz="1400">
                <a:solidFill>
                  <a:srgbClr val="5F6368"/>
                </a:solidFill>
                <a:highlight>
                  <a:srgbClr val="FFFFFF"/>
                </a:highlight>
                <a:latin typeface="Google Sans"/>
                <a:ea typeface="Google Sans"/>
                <a:cs typeface="Google Sans"/>
                <a:sym typeface="Google Sans"/>
              </a:rPr>
              <a:t> </a:t>
            </a:r>
            <a:r>
              <a:rPr lang="zh-CN" sz="1400">
                <a:highlight>
                  <a:srgbClr val="FFFFFF"/>
                </a:highlight>
                <a:latin typeface="Google Sans"/>
                <a:ea typeface="Google Sans"/>
                <a:cs typeface="Google Sans"/>
                <a:sym typeface="Google Sans"/>
              </a:rPr>
              <a:t>to </a:t>
            </a:r>
            <a:r>
              <a:rPr lang="zh-CN" sz="1400">
                <a:highlight>
                  <a:schemeClr val="lt1"/>
                </a:highlight>
                <a:latin typeface="Google Sans"/>
                <a:ea typeface="Google Sans"/>
                <a:cs typeface="Google Sans"/>
                <a:sym typeface="Google Sans"/>
              </a:rPr>
              <a:t> interop with platforms </a:t>
            </a:r>
            <a:r>
              <a:rPr lang="zh-CN" sz="1400">
                <a:solidFill>
                  <a:srgbClr val="5F6368"/>
                </a:solidFill>
                <a:highlight>
                  <a:srgbClr val="FFFFFF"/>
                </a:highlight>
                <a:latin typeface="Google Sans"/>
                <a:ea typeface="Google Sans"/>
                <a:cs typeface="Google Sans"/>
                <a:sym typeface="Google Sans"/>
              </a:rPr>
              <a:t>(Kotlin/JVM, Kotlin/JS, Kotlin/Native) .</a:t>
            </a:r>
            <a:endParaRPr sz="1400">
              <a:solidFill>
                <a:srgbClr val="5F6368"/>
              </a:solidFill>
              <a:highlight>
                <a:srgbClr val="FFFFFF"/>
              </a:highlight>
              <a:latin typeface="Google Sans"/>
              <a:ea typeface="Google Sans"/>
              <a:cs typeface="Google Sans"/>
              <a:sym typeface="Google Sans"/>
            </a:endParaRPr>
          </a:p>
          <a:p>
            <a:pPr indent="-317500" lvl="0" marL="457200" rtl="0" algn="l">
              <a:lnSpc>
                <a:spcPct val="115000"/>
              </a:lnSpc>
              <a:spcBef>
                <a:spcPts val="1000"/>
              </a:spcBef>
              <a:spcAft>
                <a:spcPts val="0"/>
              </a:spcAft>
              <a:buClr>
                <a:srgbClr val="5F6368"/>
              </a:buClr>
              <a:buSzPts val="1400"/>
              <a:buFont typeface="Google Sans"/>
              <a:buChar char="●"/>
            </a:pPr>
            <a:r>
              <a:rPr lang="zh-CN" sz="1400">
                <a:solidFill>
                  <a:srgbClr val="5F6368"/>
                </a:solidFill>
                <a:highlight>
                  <a:srgbClr val="FFFFFF"/>
                </a:highlight>
                <a:latin typeface="Google Sans"/>
                <a:ea typeface="Google Sans"/>
                <a:cs typeface="Google Sans"/>
                <a:sym typeface="Google Sans"/>
              </a:rPr>
              <a:t>Access the </a:t>
            </a:r>
            <a:r>
              <a:rPr lang="zh-CN" sz="1400">
                <a:solidFill>
                  <a:schemeClr val="accent1"/>
                </a:solidFill>
                <a:highlight>
                  <a:srgbClr val="FFFFFF"/>
                </a:highlight>
                <a:latin typeface="Google Sans"/>
                <a:ea typeface="Google Sans"/>
                <a:cs typeface="Google Sans"/>
                <a:sym typeface="Google Sans"/>
              </a:rPr>
              <a:t>platform native code</a:t>
            </a:r>
            <a:r>
              <a:rPr lang="zh-CN" sz="1400">
                <a:solidFill>
                  <a:srgbClr val="5F6368"/>
                </a:solidFill>
                <a:highlight>
                  <a:srgbClr val="FFFFFF"/>
                </a:highlight>
                <a:latin typeface="Google Sans"/>
                <a:ea typeface="Google Sans"/>
                <a:cs typeface="Google Sans"/>
                <a:sym typeface="Google Sans"/>
              </a:rPr>
              <a:t> (JVM, JS, and Native) and leverage all native capabilities.</a:t>
            </a:r>
            <a:endParaRPr sz="1400">
              <a:solidFill>
                <a:srgbClr val="5F6368"/>
              </a:solidFill>
              <a:highlight>
                <a:srgbClr val="FFFFFF"/>
              </a:highlight>
              <a:latin typeface="Google Sans"/>
              <a:ea typeface="Google Sans"/>
              <a:cs typeface="Google Sans"/>
              <a:sym typeface="Google Sans"/>
            </a:endParaRPr>
          </a:p>
          <a:p>
            <a:pPr indent="-317500" lvl="0" marL="457200" rtl="0" algn="l">
              <a:lnSpc>
                <a:spcPct val="115000"/>
              </a:lnSpc>
              <a:spcBef>
                <a:spcPts val="1000"/>
              </a:spcBef>
              <a:spcAft>
                <a:spcPts val="1000"/>
              </a:spcAft>
              <a:buClr>
                <a:srgbClr val="5F6368"/>
              </a:buClr>
              <a:buSzPts val="1400"/>
              <a:buFont typeface="Google Sans"/>
              <a:buChar char="●"/>
            </a:pPr>
            <a:r>
              <a:rPr lang="zh-CN" sz="1400">
                <a:solidFill>
                  <a:schemeClr val="dk2"/>
                </a:solidFill>
                <a:highlight>
                  <a:srgbClr val="FFFFFF"/>
                </a:highlight>
                <a:latin typeface="Google Sans"/>
                <a:ea typeface="Google Sans"/>
                <a:cs typeface="Google Sans"/>
                <a:sym typeface="Google Sans"/>
              </a:rPr>
              <a:t>Use </a:t>
            </a:r>
            <a:r>
              <a:rPr lang="zh-CN" sz="1400">
                <a:solidFill>
                  <a:schemeClr val="accent1"/>
                </a:solidFill>
                <a:highlight>
                  <a:srgbClr val="FFFFFF"/>
                </a:highlight>
                <a:latin typeface="Google Sans"/>
                <a:ea typeface="Google Sans"/>
                <a:cs typeface="Google Sans"/>
                <a:sym typeface="Google Sans"/>
              </a:rPr>
              <a:t>e</a:t>
            </a:r>
            <a:r>
              <a:rPr lang="zh-CN" sz="1400">
                <a:solidFill>
                  <a:schemeClr val="accent1"/>
                </a:solidFill>
                <a:highlight>
                  <a:srgbClr val="FFFFFF"/>
                </a:highlight>
                <a:latin typeface="Google Sans"/>
                <a:ea typeface="Google Sans"/>
                <a:cs typeface="Google Sans"/>
                <a:sym typeface="Google Sans"/>
              </a:rPr>
              <a:t>xpect/actual</a:t>
            </a:r>
            <a:r>
              <a:rPr lang="zh-CN" sz="1400">
                <a:solidFill>
                  <a:schemeClr val="dk2"/>
                </a:solidFill>
                <a:highlight>
                  <a:srgbClr val="FFFFFF"/>
                </a:highlight>
                <a:latin typeface="Google Sans"/>
                <a:ea typeface="Google Sans"/>
                <a:cs typeface="Google Sans"/>
                <a:sym typeface="Google Sans"/>
              </a:rPr>
              <a:t> declarations  to acess platform-specific APIs from shared code.</a:t>
            </a:r>
            <a:endParaRPr sz="1400">
              <a:latin typeface="Google Sans"/>
              <a:ea typeface="Google Sans"/>
              <a:cs typeface="Google Sans"/>
              <a:sym typeface="Google Sans"/>
            </a:endParaRPr>
          </a:p>
        </p:txBody>
      </p:sp>
      <p:pic>
        <p:nvPicPr>
          <p:cNvPr id="131" name="Google Shape;131;p24"/>
          <p:cNvPicPr preferRelativeResize="0"/>
          <p:nvPr/>
        </p:nvPicPr>
        <p:blipFill>
          <a:blip r:embed="rId3">
            <a:alphaModFix/>
          </a:blip>
          <a:stretch>
            <a:fillRect/>
          </a:stretch>
        </p:blipFill>
        <p:spPr>
          <a:xfrm>
            <a:off x="4596450" y="450950"/>
            <a:ext cx="4167725" cy="4211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Google Sans Medium"/>
                <a:ea typeface="Google Sans Medium"/>
                <a:cs typeface="Google Sans Medium"/>
                <a:sym typeface="Google Sans Medium"/>
              </a:rPr>
              <a:t>Kotlin Multiplatform Mobile</a:t>
            </a:r>
            <a:endParaRPr>
              <a:latin typeface="Google Sans Medium"/>
              <a:ea typeface="Google Sans Medium"/>
              <a:cs typeface="Google Sans Medium"/>
              <a:sym typeface="Google Sans Medium"/>
            </a:endParaRPr>
          </a:p>
        </p:txBody>
      </p:sp>
      <p:sp>
        <p:nvSpPr>
          <p:cNvPr id="137" name="Google Shape;137;p25"/>
          <p:cNvSpPr txBox="1"/>
          <p:nvPr>
            <p:ph idx="1" type="body"/>
          </p:nvPr>
        </p:nvSpPr>
        <p:spPr>
          <a:xfrm>
            <a:off x="311700" y="1152475"/>
            <a:ext cx="4409100" cy="3416400"/>
          </a:xfrm>
          <a:prstGeom prst="rect">
            <a:avLst/>
          </a:prstGeom>
        </p:spPr>
        <p:txBody>
          <a:bodyPr anchorCtr="0" anchor="t" bIns="91425" lIns="91425" spcFirstLastPara="1" rIns="91425" wrap="square" tIns="91425">
            <a:normAutofit/>
          </a:bodyPr>
          <a:lstStyle/>
          <a:p>
            <a:pPr indent="-301625" lvl="0" marL="457200" rtl="0" algn="l">
              <a:spcBef>
                <a:spcPts val="0"/>
              </a:spcBef>
              <a:spcAft>
                <a:spcPts val="0"/>
              </a:spcAft>
              <a:buClr>
                <a:srgbClr val="5F6368"/>
              </a:buClr>
              <a:buSzPts val="1150"/>
              <a:buFont typeface="Google Sans"/>
              <a:buChar char="●"/>
            </a:pPr>
            <a:r>
              <a:rPr b="1" lang="zh-CN" sz="1150">
                <a:solidFill>
                  <a:srgbClr val="5F6368"/>
                </a:solidFill>
                <a:highlight>
                  <a:srgbClr val="FFFFFF"/>
                </a:highlight>
                <a:latin typeface="Google Sans"/>
                <a:ea typeface="Google Sans"/>
                <a:cs typeface="Google Sans"/>
                <a:sym typeface="Google Sans"/>
              </a:rPr>
              <a:t>androidApp</a:t>
            </a:r>
            <a:r>
              <a:rPr lang="zh-CN" sz="1150">
                <a:solidFill>
                  <a:srgbClr val="5F6368"/>
                </a:solidFill>
                <a:highlight>
                  <a:srgbClr val="FFFFFF"/>
                </a:highlight>
                <a:latin typeface="Google Sans"/>
                <a:ea typeface="Google Sans"/>
                <a:cs typeface="Google Sans"/>
                <a:sym typeface="Google Sans"/>
              </a:rPr>
              <a:t>  – a Kotlin module that builds into the Android application. Uses Gradle as a build system.</a:t>
            </a:r>
            <a:endParaRPr sz="1150">
              <a:solidFill>
                <a:srgbClr val="5F6368"/>
              </a:solidFill>
              <a:highlight>
                <a:srgbClr val="FFFFFF"/>
              </a:highlight>
              <a:latin typeface="Google Sans"/>
              <a:ea typeface="Google Sans"/>
              <a:cs typeface="Google Sans"/>
              <a:sym typeface="Google Sans"/>
            </a:endParaRPr>
          </a:p>
          <a:p>
            <a:pPr indent="-301625" lvl="0" marL="457200" rtl="0" algn="l">
              <a:spcBef>
                <a:spcPts val="1000"/>
              </a:spcBef>
              <a:spcAft>
                <a:spcPts val="0"/>
              </a:spcAft>
              <a:buClr>
                <a:srgbClr val="5F6368"/>
              </a:buClr>
              <a:buSzPts val="1150"/>
              <a:buFont typeface="Google Sans"/>
              <a:buChar char="●"/>
            </a:pPr>
            <a:r>
              <a:rPr b="1" lang="zh-CN" sz="1150">
                <a:solidFill>
                  <a:srgbClr val="5F6368"/>
                </a:solidFill>
                <a:highlight>
                  <a:srgbClr val="FFFFFF"/>
                </a:highlight>
                <a:latin typeface="Google Sans"/>
                <a:ea typeface="Google Sans"/>
                <a:cs typeface="Google Sans"/>
                <a:sym typeface="Google Sans"/>
              </a:rPr>
              <a:t>iosApp</a:t>
            </a:r>
            <a:r>
              <a:rPr lang="zh-CN" sz="1150">
                <a:solidFill>
                  <a:srgbClr val="5F6368"/>
                </a:solidFill>
                <a:highlight>
                  <a:srgbClr val="FFFFFF"/>
                </a:highlight>
                <a:latin typeface="Google Sans"/>
                <a:ea typeface="Google Sans"/>
                <a:cs typeface="Google Sans"/>
                <a:sym typeface="Google Sans"/>
              </a:rPr>
              <a:t> – an Xcode project that builds into the iOS application.</a:t>
            </a:r>
            <a:endParaRPr sz="1150">
              <a:solidFill>
                <a:srgbClr val="5F6368"/>
              </a:solidFill>
              <a:highlight>
                <a:srgbClr val="FFFFFF"/>
              </a:highlight>
              <a:latin typeface="Google Sans"/>
              <a:ea typeface="Google Sans"/>
              <a:cs typeface="Google Sans"/>
              <a:sym typeface="Google Sans"/>
            </a:endParaRPr>
          </a:p>
          <a:p>
            <a:pPr indent="-301625" lvl="0" marL="457200" rtl="0" algn="l">
              <a:spcBef>
                <a:spcPts val="1000"/>
              </a:spcBef>
              <a:spcAft>
                <a:spcPts val="0"/>
              </a:spcAft>
              <a:buClr>
                <a:srgbClr val="5F6368"/>
              </a:buClr>
              <a:buSzPts val="1150"/>
              <a:buChar char="●"/>
            </a:pPr>
            <a:r>
              <a:rPr b="1" lang="zh-CN" sz="1150">
                <a:solidFill>
                  <a:srgbClr val="5F6368"/>
                </a:solidFill>
                <a:highlight>
                  <a:srgbClr val="FFFFFF"/>
                </a:highlight>
                <a:latin typeface="Google Sans"/>
                <a:ea typeface="Google Sans"/>
                <a:cs typeface="Google Sans"/>
                <a:sym typeface="Google Sans"/>
              </a:rPr>
              <a:t>shared</a:t>
            </a:r>
            <a:r>
              <a:rPr lang="zh-CN" sz="1150">
                <a:solidFill>
                  <a:srgbClr val="5F6368"/>
                </a:solidFill>
                <a:highlight>
                  <a:srgbClr val="FFFFFF"/>
                </a:highlight>
                <a:latin typeface="Google Sans"/>
                <a:ea typeface="Google Sans"/>
                <a:cs typeface="Google Sans"/>
                <a:sym typeface="Google Sans"/>
              </a:rPr>
              <a:t> – a Kotlin module that contains common logic for both Android and iOS applications. This</a:t>
            </a:r>
            <a:r>
              <a:rPr lang="zh-CN" sz="1150">
                <a:solidFill>
                  <a:srgbClr val="5F6368"/>
                </a:solidFill>
                <a:highlight>
                  <a:srgbClr val="FFFFFF"/>
                </a:highlight>
                <a:latin typeface="Arial"/>
                <a:ea typeface="Arial"/>
                <a:cs typeface="Arial"/>
                <a:sym typeface="Arial"/>
              </a:rPr>
              <a:t> module is organized in three source sets :</a:t>
            </a:r>
            <a:endParaRPr sz="1150">
              <a:solidFill>
                <a:srgbClr val="5F6368"/>
              </a:solidFill>
              <a:highlight>
                <a:srgbClr val="FFFFFF"/>
              </a:highlight>
              <a:latin typeface="Arial"/>
              <a:ea typeface="Arial"/>
              <a:cs typeface="Arial"/>
              <a:sym typeface="Arial"/>
            </a:endParaRPr>
          </a:p>
          <a:p>
            <a:pPr indent="-301625" lvl="1" marL="914400" rtl="0" algn="l">
              <a:spcBef>
                <a:spcPts val="1000"/>
              </a:spcBef>
              <a:spcAft>
                <a:spcPts val="0"/>
              </a:spcAft>
              <a:buClr>
                <a:srgbClr val="5F6368"/>
              </a:buClr>
              <a:buSzPts val="1150"/>
              <a:buChar char="○"/>
            </a:pPr>
            <a:r>
              <a:rPr b="1" lang="zh-CN" sz="1150">
                <a:solidFill>
                  <a:srgbClr val="5F6368"/>
                </a:solidFill>
                <a:highlight>
                  <a:srgbClr val="FFFFFF"/>
                </a:highlight>
                <a:latin typeface="Arial"/>
                <a:ea typeface="Arial"/>
                <a:cs typeface="Arial"/>
                <a:sym typeface="Arial"/>
              </a:rPr>
              <a:t>commonMain</a:t>
            </a:r>
            <a:r>
              <a:rPr lang="zh-CN" sz="1150">
                <a:solidFill>
                  <a:srgbClr val="5F6368"/>
                </a:solidFill>
                <a:highlight>
                  <a:srgbClr val="FFFFFF"/>
                </a:highlight>
                <a:latin typeface="Arial"/>
                <a:ea typeface="Arial"/>
                <a:cs typeface="Arial"/>
                <a:sym typeface="Arial"/>
              </a:rPr>
              <a:t> - stores the code that works on both platforms, including the expect declarations.</a:t>
            </a:r>
            <a:endParaRPr sz="1150">
              <a:solidFill>
                <a:srgbClr val="5F6368"/>
              </a:solidFill>
              <a:highlight>
                <a:srgbClr val="FFFFFF"/>
              </a:highlight>
              <a:latin typeface="Arial"/>
              <a:ea typeface="Arial"/>
              <a:cs typeface="Arial"/>
              <a:sym typeface="Arial"/>
            </a:endParaRPr>
          </a:p>
          <a:p>
            <a:pPr indent="-301625" lvl="1" marL="914400" rtl="0" algn="l">
              <a:spcBef>
                <a:spcPts val="1000"/>
              </a:spcBef>
              <a:spcAft>
                <a:spcPts val="0"/>
              </a:spcAft>
              <a:buClr>
                <a:srgbClr val="5F6368"/>
              </a:buClr>
              <a:buSzPts val="1150"/>
              <a:buChar char="○"/>
            </a:pPr>
            <a:r>
              <a:rPr b="1" lang="zh-CN" sz="1150">
                <a:solidFill>
                  <a:srgbClr val="5F6368"/>
                </a:solidFill>
                <a:highlight>
                  <a:srgbClr val="FFFFFF"/>
                </a:highlight>
                <a:latin typeface="Arial"/>
                <a:ea typeface="Arial"/>
                <a:cs typeface="Arial"/>
                <a:sym typeface="Arial"/>
              </a:rPr>
              <a:t>androidMain</a:t>
            </a:r>
            <a:r>
              <a:rPr lang="zh-CN" sz="1150">
                <a:solidFill>
                  <a:srgbClr val="5F6368"/>
                </a:solidFill>
                <a:highlight>
                  <a:srgbClr val="FFFFFF"/>
                </a:highlight>
                <a:latin typeface="Arial"/>
                <a:ea typeface="Arial"/>
                <a:cs typeface="Arial"/>
                <a:sym typeface="Arial"/>
              </a:rPr>
              <a:t> - stores Android-specific parts, including actual implementations.</a:t>
            </a:r>
            <a:endParaRPr sz="1150">
              <a:solidFill>
                <a:srgbClr val="5F6368"/>
              </a:solidFill>
              <a:highlight>
                <a:srgbClr val="FFFFFF"/>
              </a:highlight>
              <a:latin typeface="Arial"/>
              <a:ea typeface="Arial"/>
              <a:cs typeface="Arial"/>
              <a:sym typeface="Arial"/>
            </a:endParaRPr>
          </a:p>
          <a:p>
            <a:pPr indent="-301625" lvl="1" marL="914400" rtl="0" algn="l">
              <a:spcBef>
                <a:spcPts val="1000"/>
              </a:spcBef>
              <a:spcAft>
                <a:spcPts val="1000"/>
              </a:spcAft>
              <a:buClr>
                <a:srgbClr val="5F6368"/>
              </a:buClr>
              <a:buSzPts val="1150"/>
              <a:buChar char="○"/>
            </a:pPr>
            <a:r>
              <a:rPr b="1" lang="zh-CN" sz="1150">
                <a:solidFill>
                  <a:srgbClr val="5F6368"/>
                </a:solidFill>
                <a:highlight>
                  <a:srgbClr val="FFFFFF"/>
                </a:highlight>
                <a:latin typeface="Arial"/>
                <a:ea typeface="Arial"/>
                <a:cs typeface="Arial"/>
                <a:sym typeface="Arial"/>
              </a:rPr>
              <a:t>iosMain</a:t>
            </a:r>
            <a:r>
              <a:rPr lang="zh-CN" sz="1150">
                <a:solidFill>
                  <a:srgbClr val="5F6368"/>
                </a:solidFill>
                <a:highlight>
                  <a:srgbClr val="FFFFFF"/>
                </a:highlight>
                <a:latin typeface="Arial"/>
                <a:ea typeface="Arial"/>
                <a:cs typeface="Arial"/>
                <a:sym typeface="Arial"/>
              </a:rPr>
              <a:t> - stores iOS-specific parts, including actual implementations.</a:t>
            </a:r>
            <a:endParaRPr sz="1150">
              <a:solidFill>
                <a:srgbClr val="5F6368"/>
              </a:solidFill>
              <a:highlight>
                <a:srgbClr val="FFFFFF"/>
              </a:highlight>
              <a:latin typeface="Arial"/>
              <a:ea typeface="Arial"/>
              <a:cs typeface="Arial"/>
              <a:sym typeface="Arial"/>
            </a:endParaRPr>
          </a:p>
        </p:txBody>
      </p:sp>
      <p:pic>
        <p:nvPicPr>
          <p:cNvPr id="138" name="Google Shape;138;p25"/>
          <p:cNvPicPr preferRelativeResize="0"/>
          <p:nvPr/>
        </p:nvPicPr>
        <p:blipFill>
          <a:blip r:embed="rId3">
            <a:alphaModFix/>
          </a:blip>
          <a:stretch>
            <a:fillRect/>
          </a:stretch>
        </p:blipFill>
        <p:spPr>
          <a:xfrm>
            <a:off x="5129450" y="825650"/>
            <a:ext cx="2914154"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vFest 2021">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